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anva Sans" panose="020B0604020202020204" charset="0"/>
      <p:regular r:id="rId26"/>
    </p:embeddedFont>
    <p:embeddedFont>
      <p:font typeface="Canva Sans Bold" panose="020B0604020202020204" charset="0"/>
      <p:regular r:id="rId27"/>
    </p:embeddedFont>
    <p:embeddedFont>
      <p:font typeface="Proxima Nova" panose="020B0604020202020204" charset="0"/>
      <p:regular r:id="rId28"/>
    </p:embeddedFont>
    <p:embeddedFont>
      <p:font typeface="Proxima Nova Bold" panose="020B0604020202020204" charset="0"/>
      <p:regular r:id="rId29"/>
    </p:embeddedFont>
    <p:embeddedFont>
      <p:font typeface="Source Sans 3" panose="020B0604020202020204" charset="0"/>
      <p:regular r:id="rId30"/>
    </p:embeddedFont>
    <p:embeddedFont>
      <p:font typeface="Tomorrow" panose="020B0604020202020204" charset="0"/>
      <p:regular r:id="rId31"/>
    </p:embeddedFont>
    <p:embeddedFont>
      <p:font typeface="Tomorrow Bold" panose="020B0604020202020204" charset="0"/>
      <p:regular r:id="rId32"/>
    </p:embeddedFont>
    <p:embeddedFont>
      <p:font typeface="Tomorrow Italics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54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6" t="-99109" r="-2985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516105" cy="8229600"/>
            <a:chOff x="0" y="0"/>
            <a:chExt cx="434992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49921" cy="2167467"/>
            </a:xfrm>
            <a:custGeom>
              <a:avLst/>
              <a:gdLst/>
              <a:ahLst/>
              <a:cxnLst/>
              <a:rect l="l" t="t" r="r" b="b"/>
              <a:pathLst>
                <a:path w="4349921" h="2167467">
                  <a:moveTo>
                    <a:pt x="0" y="0"/>
                  </a:moveTo>
                  <a:lnTo>
                    <a:pt x="4349921" y="0"/>
                  </a:lnTo>
                  <a:lnTo>
                    <a:pt x="43499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49921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6614228" flipH="1">
            <a:off x="1963197" y="3834873"/>
            <a:ext cx="1000490" cy="987756"/>
          </a:xfrm>
          <a:custGeom>
            <a:avLst/>
            <a:gdLst/>
            <a:ahLst/>
            <a:cxnLst/>
            <a:rect l="l" t="t" r="r" b="b"/>
            <a:pathLst>
              <a:path w="1000490" h="987756">
                <a:moveTo>
                  <a:pt x="1000490" y="0"/>
                </a:moveTo>
                <a:lnTo>
                  <a:pt x="0" y="0"/>
                </a:lnTo>
                <a:lnTo>
                  <a:pt x="0" y="987757"/>
                </a:lnTo>
                <a:lnTo>
                  <a:pt x="1000490" y="987757"/>
                </a:lnTo>
                <a:lnTo>
                  <a:pt x="100049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735694" y="7481921"/>
            <a:ext cx="1861414" cy="2166009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657806" y="-644520"/>
            <a:ext cx="1893194" cy="2145689"/>
            <a:chOff x="0" y="0"/>
            <a:chExt cx="698500" cy="7916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500" cy="791659"/>
            </a:xfrm>
            <a:custGeom>
              <a:avLst/>
              <a:gdLst/>
              <a:ahLst/>
              <a:cxnLst/>
              <a:rect l="l" t="t" r="r" b="b"/>
              <a:pathLst>
                <a:path w="698500" h="791659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88459"/>
                  </a:lnTo>
                  <a:lnTo>
                    <a:pt x="349250" y="791659"/>
                  </a:lnTo>
                  <a:lnTo>
                    <a:pt x="0" y="58845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01600"/>
              <a:ext cx="698500" cy="550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303229" y="544701"/>
            <a:ext cx="1244349" cy="1447970"/>
            <a:chOff x="0" y="0"/>
            <a:chExt cx="6985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8700" y="1028700"/>
            <a:ext cx="4962862" cy="3058927"/>
          </a:xfrm>
          <a:custGeom>
            <a:avLst/>
            <a:gdLst/>
            <a:ahLst/>
            <a:cxnLst/>
            <a:rect l="l" t="t" r="r" b="b"/>
            <a:pathLst>
              <a:path w="4962862" h="3058927">
                <a:moveTo>
                  <a:pt x="0" y="0"/>
                </a:moveTo>
                <a:lnTo>
                  <a:pt x="4962862" y="0"/>
                </a:lnTo>
                <a:lnTo>
                  <a:pt x="4962862" y="3058927"/>
                </a:lnTo>
                <a:lnTo>
                  <a:pt x="0" y="30589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6320692" y="8913120"/>
            <a:ext cx="1226887" cy="1427650"/>
            <a:chOff x="0" y="0"/>
            <a:chExt cx="6985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462677" y="9582417"/>
            <a:ext cx="12479904" cy="1197508"/>
            <a:chOff x="0" y="0"/>
            <a:chExt cx="4559895" cy="43754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559895" cy="437544"/>
            </a:xfrm>
            <a:custGeom>
              <a:avLst/>
              <a:gdLst/>
              <a:ahLst/>
              <a:cxnLst/>
              <a:rect l="l" t="t" r="r" b="b"/>
              <a:pathLst>
                <a:path w="4559895" h="437544">
                  <a:moveTo>
                    <a:pt x="203200" y="0"/>
                  </a:moveTo>
                  <a:lnTo>
                    <a:pt x="4559895" y="0"/>
                  </a:lnTo>
                  <a:lnTo>
                    <a:pt x="4356695" y="437544"/>
                  </a:lnTo>
                  <a:lnTo>
                    <a:pt x="0" y="43754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01600" y="-38100"/>
              <a:ext cx="4356695" cy="4756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rot="4242376" flipH="1" flipV="1">
            <a:off x="6411535" y="7154880"/>
            <a:ext cx="1000490" cy="987756"/>
          </a:xfrm>
          <a:custGeom>
            <a:avLst/>
            <a:gdLst/>
            <a:ahLst/>
            <a:cxnLst/>
            <a:rect l="l" t="t" r="r" b="b"/>
            <a:pathLst>
              <a:path w="1000490" h="987756">
                <a:moveTo>
                  <a:pt x="1000490" y="987756"/>
                </a:moveTo>
                <a:lnTo>
                  <a:pt x="0" y="987756"/>
                </a:lnTo>
                <a:lnTo>
                  <a:pt x="0" y="0"/>
                </a:lnTo>
                <a:lnTo>
                  <a:pt x="1000490" y="0"/>
                </a:lnTo>
                <a:lnTo>
                  <a:pt x="1000490" y="98775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flipH="1">
            <a:off x="2818778" y="4328751"/>
            <a:ext cx="4962862" cy="3058927"/>
          </a:xfrm>
          <a:custGeom>
            <a:avLst/>
            <a:gdLst/>
            <a:ahLst/>
            <a:cxnLst/>
            <a:rect l="l" t="t" r="r" b="b"/>
            <a:pathLst>
              <a:path w="4962862" h="3058927">
                <a:moveTo>
                  <a:pt x="4962862" y="0"/>
                </a:moveTo>
                <a:lnTo>
                  <a:pt x="0" y="0"/>
                </a:lnTo>
                <a:lnTo>
                  <a:pt x="0" y="3058928"/>
                </a:lnTo>
                <a:lnTo>
                  <a:pt x="4962862" y="3058928"/>
                </a:lnTo>
                <a:lnTo>
                  <a:pt x="496286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004261" y="595144"/>
            <a:ext cx="3777379" cy="4373807"/>
          </a:xfrm>
          <a:custGeom>
            <a:avLst/>
            <a:gdLst/>
            <a:ahLst/>
            <a:cxnLst/>
            <a:rect l="l" t="t" r="r" b="b"/>
            <a:pathLst>
              <a:path w="3777379" h="4373807">
                <a:moveTo>
                  <a:pt x="0" y="0"/>
                </a:moveTo>
                <a:lnTo>
                  <a:pt x="3777379" y="0"/>
                </a:lnTo>
                <a:lnTo>
                  <a:pt x="3777379" y="4373807"/>
                </a:lnTo>
                <a:lnTo>
                  <a:pt x="0" y="43738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-939048" y="8913120"/>
            <a:ext cx="9110785" cy="1866804"/>
            <a:chOff x="0" y="0"/>
            <a:chExt cx="3328890" cy="682091"/>
          </a:xfrm>
        </p:grpSpPr>
        <p:sp>
          <p:nvSpPr>
            <p:cNvPr id="27" name="Freeform 27"/>
            <p:cNvSpPr/>
            <p:nvPr/>
          </p:nvSpPr>
          <p:spPr>
            <a:xfrm>
              <a:off x="3460" y="0"/>
              <a:ext cx="3321970" cy="682091"/>
            </a:xfrm>
            <a:custGeom>
              <a:avLst/>
              <a:gdLst/>
              <a:ahLst/>
              <a:cxnLst/>
              <a:rect l="l" t="t" r="r" b="b"/>
              <a:pathLst>
                <a:path w="3321970" h="682091">
                  <a:moveTo>
                    <a:pt x="213336" y="0"/>
                  </a:moveTo>
                  <a:lnTo>
                    <a:pt x="3311834" y="0"/>
                  </a:lnTo>
                  <a:cubicBezTo>
                    <a:pt x="3315034" y="0"/>
                    <a:pt x="3318047" y="1512"/>
                    <a:pt x="3319960" y="4078"/>
                  </a:cubicBezTo>
                  <a:cubicBezTo>
                    <a:pt x="3321873" y="6644"/>
                    <a:pt x="3322462" y="9963"/>
                    <a:pt x="3321548" y="13030"/>
                  </a:cubicBezTo>
                  <a:lnTo>
                    <a:pt x="3126111" y="669061"/>
                  </a:lnTo>
                  <a:cubicBezTo>
                    <a:pt x="3123808" y="676792"/>
                    <a:pt x="3116700" y="682091"/>
                    <a:pt x="3108634" y="682091"/>
                  </a:cubicBezTo>
                  <a:lnTo>
                    <a:pt x="10136" y="682091"/>
                  </a:lnTo>
                  <a:cubicBezTo>
                    <a:pt x="6935" y="682091"/>
                    <a:pt x="3923" y="680579"/>
                    <a:pt x="2010" y="678013"/>
                  </a:cubicBezTo>
                  <a:cubicBezTo>
                    <a:pt x="97" y="675447"/>
                    <a:pt x="-492" y="672128"/>
                    <a:pt x="422" y="669061"/>
                  </a:cubicBezTo>
                  <a:lnTo>
                    <a:pt x="195858" y="13030"/>
                  </a:lnTo>
                  <a:cubicBezTo>
                    <a:pt x="198161" y="5299"/>
                    <a:pt x="205270" y="0"/>
                    <a:pt x="2133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01600" y="-38100"/>
              <a:ext cx="3125690" cy="720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8337522" y="1755002"/>
            <a:ext cx="8596613" cy="1481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5"/>
              </a:lnSpc>
            </a:pPr>
            <a:r>
              <a:rPr lang="en-US" sz="5219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CREDIT CARD DELINQUENCY WATCH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7442757" y="654347"/>
            <a:ext cx="1911822" cy="2166801"/>
            <a:chOff x="0" y="0"/>
            <a:chExt cx="698500" cy="79165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98500" cy="791659"/>
            </a:xfrm>
            <a:custGeom>
              <a:avLst/>
              <a:gdLst/>
              <a:ahLst/>
              <a:cxnLst/>
              <a:rect l="l" t="t" r="r" b="b"/>
              <a:pathLst>
                <a:path w="698500" h="791659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88459"/>
                  </a:lnTo>
                  <a:lnTo>
                    <a:pt x="349250" y="791659"/>
                  </a:lnTo>
                  <a:lnTo>
                    <a:pt x="0" y="58845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101600"/>
              <a:ext cx="698500" cy="550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6934135" y="-644520"/>
            <a:ext cx="1464533" cy="1704183"/>
            <a:chOff x="0" y="0"/>
            <a:chExt cx="6985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7175068" y="-364162"/>
            <a:ext cx="982667" cy="1143467"/>
            <a:chOff x="0" y="0"/>
            <a:chExt cx="6985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6522304" y="779305"/>
            <a:ext cx="823662" cy="958443"/>
            <a:chOff x="0" y="0"/>
            <a:chExt cx="6985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657806" y="936980"/>
            <a:ext cx="552658" cy="643092"/>
            <a:chOff x="0" y="0"/>
            <a:chExt cx="6985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7666401" y="779305"/>
            <a:ext cx="1377586" cy="1603009"/>
            <a:chOff x="0" y="0"/>
            <a:chExt cx="6985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7893030" y="1043019"/>
            <a:ext cx="924327" cy="1075581"/>
            <a:chOff x="0" y="0"/>
            <a:chExt cx="6985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934135" y="7744883"/>
            <a:ext cx="1464533" cy="1704183"/>
            <a:chOff x="0" y="0"/>
            <a:chExt cx="6985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175068" y="8025241"/>
            <a:ext cx="982667" cy="1143467"/>
            <a:chOff x="0" y="0"/>
            <a:chExt cx="6985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6522304" y="9168708"/>
            <a:ext cx="823662" cy="958443"/>
            <a:chOff x="0" y="0"/>
            <a:chExt cx="6985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6657806" y="9326383"/>
            <a:ext cx="552658" cy="643092"/>
            <a:chOff x="0" y="0"/>
            <a:chExt cx="6985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7666401" y="9168708"/>
            <a:ext cx="1377586" cy="1603009"/>
            <a:chOff x="0" y="0"/>
            <a:chExt cx="6985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7893030" y="9432422"/>
            <a:ext cx="924327" cy="1075581"/>
            <a:chOff x="0" y="0"/>
            <a:chExt cx="6985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9" name="Freeform 69"/>
          <p:cNvSpPr/>
          <p:nvPr/>
        </p:nvSpPr>
        <p:spPr>
          <a:xfrm>
            <a:off x="827148" y="4789697"/>
            <a:ext cx="2034515" cy="1882851"/>
          </a:xfrm>
          <a:custGeom>
            <a:avLst/>
            <a:gdLst/>
            <a:ahLst/>
            <a:cxnLst/>
            <a:rect l="l" t="t" r="r" b="b"/>
            <a:pathLst>
              <a:path w="2034515" h="1882851">
                <a:moveTo>
                  <a:pt x="0" y="0"/>
                </a:moveTo>
                <a:lnTo>
                  <a:pt x="2034515" y="0"/>
                </a:lnTo>
                <a:lnTo>
                  <a:pt x="2034515" y="1882852"/>
                </a:lnTo>
                <a:lnTo>
                  <a:pt x="0" y="18828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70"/>
          <p:cNvSpPr/>
          <p:nvPr/>
        </p:nvSpPr>
        <p:spPr>
          <a:xfrm>
            <a:off x="1084245" y="9300565"/>
            <a:ext cx="695143" cy="694729"/>
          </a:xfrm>
          <a:custGeom>
            <a:avLst/>
            <a:gdLst/>
            <a:ahLst/>
            <a:cxnLst/>
            <a:rect l="l" t="t" r="r" b="b"/>
            <a:pathLst>
              <a:path w="695143" h="694729">
                <a:moveTo>
                  <a:pt x="0" y="0"/>
                </a:moveTo>
                <a:lnTo>
                  <a:pt x="695143" y="0"/>
                </a:lnTo>
                <a:lnTo>
                  <a:pt x="695143" y="694729"/>
                </a:lnTo>
                <a:lnTo>
                  <a:pt x="0" y="69472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71" name="TextBox 71"/>
          <p:cNvSpPr txBox="1"/>
          <p:nvPr/>
        </p:nvSpPr>
        <p:spPr>
          <a:xfrm>
            <a:off x="1844405" y="9526426"/>
            <a:ext cx="4657705" cy="30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1"/>
              </a:lnSpc>
            </a:pPr>
            <a:r>
              <a:rPr lang="en-US" sz="2534" b="1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HDFC Campus to Corporate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8337522" y="5345147"/>
            <a:ext cx="4307753" cy="368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2"/>
              </a:lnSpc>
            </a:pPr>
            <a:r>
              <a:rPr lang="en-US" sz="2547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Prepared by :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8337522" y="5805151"/>
            <a:ext cx="4938657" cy="1094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2"/>
              </a:lnSpc>
            </a:pPr>
            <a:r>
              <a:rPr lang="en-US" sz="3135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Aminul Islam</a:t>
            </a:r>
          </a:p>
          <a:p>
            <a:pPr algn="l">
              <a:lnSpc>
                <a:spcPts val="2616"/>
              </a:lnSpc>
            </a:pPr>
            <a:r>
              <a:rPr lang="en-US" sz="233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Roll No: GA.09</a:t>
            </a:r>
          </a:p>
          <a:p>
            <a:pPr algn="l">
              <a:lnSpc>
                <a:spcPts val="2616"/>
              </a:lnSpc>
            </a:pPr>
            <a:r>
              <a:rPr lang="en-US" sz="233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Gauhati University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8394876" y="3416033"/>
            <a:ext cx="8780192" cy="876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6"/>
              </a:lnSpc>
            </a:pPr>
            <a:r>
              <a:rPr lang="en-US" sz="2747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A Lightweight Rule-Based System for Early Delinquency Detection</a:t>
            </a:r>
          </a:p>
          <a:p>
            <a:pPr algn="l">
              <a:lnSpc>
                <a:spcPts val="836"/>
              </a:lnSpc>
            </a:pPr>
            <a:endParaRPr lang="en-US" sz="2747" b="1">
              <a:solidFill>
                <a:srgbClr val="FFFFFF"/>
              </a:solidFill>
              <a:latin typeface="Tomorrow Bold"/>
              <a:ea typeface="Tomorrow Bold"/>
              <a:cs typeface="Tomorrow Bold"/>
              <a:sym typeface="Tomorrow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441" y="1707214"/>
            <a:ext cx="13542559" cy="546693"/>
            <a:chOff x="0" y="0"/>
            <a:chExt cx="3566765" cy="143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6764" cy="143985"/>
            </a:xfrm>
            <a:custGeom>
              <a:avLst/>
              <a:gdLst/>
              <a:ahLst/>
              <a:cxnLst/>
              <a:rect l="l" t="t" r="r" b="b"/>
              <a:pathLst>
                <a:path w="3566764" h="143985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614228" flipH="1">
            <a:off x="4278075" y="1183473"/>
            <a:ext cx="1888611" cy="1864574"/>
          </a:xfrm>
          <a:custGeom>
            <a:avLst/>
            <a:gdLst/>
            <a:ahLst/>
            <a:cxnLst/>
            <a:rect l="l" t="t" r="r" b="b"/>
            <a:pathLst>
              <a:path w="1888611" h="1864574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-128588"/>
            <a:ext cx="18234675" cy="2012445"/>
            <a:chOff x="0" y="0"/>
            <a:chExt cx="4802548" cy="5300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02548" cy="530027"/>
            </a:xfrm>
            <a:custGeom>
              <a:avLst/>
              <a:gdLst/>
              <a:ahLst/>
              <a:cxnLst/>
              <a:rect l="l" t="t" r="r" b="b"/>
              <a:pathLst>
                <a:path w="4802548" h="530027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96172" y="9604756"/>
            <a:ext cx="11255645" cy="682244"/>
            <a:chOff x="0" y="0"/>
            <a:chExt cx="2964450" cy="179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4450" cy="179686"/>
            </a:xfrm>
            <a:custGeom>
              <a:avLst/>
              <a:gdLst/>
              <a:ahLst/>
              <a:cxnLst/>
              <a:rect l="l" t="t" r="r" b="b"/>
              <a:pathLst>
                <a:path w="2964450" h="179686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441" y="-78662"/>
            <a:ext cx="13542559" cy="314384"/>
            <a:chOff x="0" y="0"/>
            <a:chExt cx="3566765" cy="82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6764" cy="82801"/>
            </a:xfrm>
            <a:custGeom>
              <a:avLst/>
              <a:gdLst/>
              <a:ahLst/>
              <a:cxnLst/>
              <a:rect l="l" t="t" r="r" b="b"/>
              <a:pathLst>
                <a:path w="3566764" h="82801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70318" y="-128588"/>
            <a:ext cx="2917270" cy="2812786"/>
            <a:chOff x="0" y="0"/>
            <a:chExt cx="633931" cy="6112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3931" cy="611226"/>
            </a:xfrm>
            <a:custGeom>
              <a:avLst/>
              <a:gdLst/>
              <a:ahLst/>
              <a:cxnLst/>
              <a:rect l="l" t="t" r="r" b="b"/>
              <a:pathLst>
                <a:path w="633931" h="611226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73670" y="9604756"/>
            <a:ext cx="1543050" cy="682244"/>
            <a:chOff x="0" y="0"/>
            <a:chExt cx="406400" cy="1796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039709" y="9604756"/>
            <a:ext cx="1543050" cy="682244"/>
            <a:chOff x="0" y="0"/>
            <a:chExt cx="406400" cy="179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748" y="9604756"/>
            <a:ext cx="1543050" cy="682244"/>
            <a:chOff x="0" y="0"/>
            <a:chExt cx="406400" cy="1796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604756"/>
            <a:ext cx="498703" cy="682244"/>
            <a:chOff x="0" y="0"/>
            <a:chExt cx="406400" cy="5559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29997" y="9604756"/>
            <a:ext cx="498703" cy="682244"/>
            <a:chOff x="0" y="0"/>
            <a:chExt cx="406400" cy="5559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7800804" y="2448396"/>
            <a:ext cx="7955682" cy="7019377"/>
          </a:xfrm>
          <a:custGeom>
            <a:avLst/>
            <a:gdLst/>
            <a:ahLst/>
            <a:cxnLst/>
            <a:rect l="l" t="t" r="r" b="b"/>
            <a:pathLst>
              <a:path w="7955682" h="7019377">
                <a:moveTo>
                  <a:pt x="0" y="0"/>
                </a:moveTo>
                <a:lnTo>
                  <a:pt x="7955682" y="0"/>
                </a:lnTo>
                <a:lnTo>
                  <a:pt x="7955682" y="7019377"/>
                </a:lnTo>
                <a:lnTo>
                  <a:pt x="0" y="7019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13344510" y="9258300"/>
            <a:ext cx="2326640" cy="1028700"/>
            <a:chOff x="0" y="0"/>
            <a:chExt cx="406400" cy="17968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6781735" y="-796920"/>
            <a:ext cx="1464533" cy="1704183"/>
            <a:chOff x="0" y="0"/>
            <a:chExt cx="6985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7022668" y="-516562"/>
            <a:ext cx="982667" cy="1143467"/>
            <a:chOff x="0" y="0"/>
            <a:chExt cx="6985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6369904" y="626905"/>
            <a:ext cx="823662" cy="958443"/>
            <a:chOff x="0" y="0"/>
            <a:chExt cx="6985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6505406" y="784580"/>
            <a:ext cx="552658" cy="643092"/>
            <a:chOff x="0" y="0"/>
            <a:chExt cx="6985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6505514" y="1275719"/>
            <a:ext cx="2674083" cy="3111660"/>
            <a:chOff x="0" y="0"/>
            <a:chExt cx="6985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6793523" y="1610857"/>
            <a:ext cx="2098064" cy="2441383"/>
            <a:chOff x="0" y="0"/>
            <a:chExt cx="6985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7138679" y="2012493"/>
            <a:ext cx="1407751" cy="1638110"/>
            <a:chOff x="0" y="0"/>
            <a:chExt cx="6985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5222380" y="640432"/>
            <a:ext cx="10766027" cy="118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EDA Visual 5: Feature Correlation Heatmap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463156" y="3831166"/>
            <a:ext cx="6337649" cy="474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9175" lvl="1" indent="-224588" algn="l">
              <a:lnSpc>
                <a:spcPts val="2933"/>
              </a:lnSpc>
              <a:buFont typeface="Arial"/>
              <a:buChar char="•"/>
            </a:pPr>
            <a:r>
              <a:rPr lang="en-US" sz="2080" b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Top Predictors:</a:t>
            </a:r>
          </a:p>
          <a:p>
            <a:pPr algn="l">
              <a:lnSpc>
                <a:spcPts val="2933"/>
              </a:lnSpc>
            </a:pPr>
            <a:r>
              <a:rPr lang="en-US" sz="20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Min Due Paid Frequency (+0.58) and Avg Payment Ratio (−0.57) show the strongest relationship with delinquency.</a:t>
            </a:r>
          </a:p>
          <a:p>
            <a:pPr marL="449175" lvl="1" indent="-224588" algn="l">
              <a:lnSpc>
                <a:spcPts val="2933"/>
              </a:lnSpc>
              <a:buFont typeface="Arial"/>
              <a:buChar char="•"/>
            </a:pPr>
            <a:r>
              <a:rPr lang="en-US" sz="2080" b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Feature Interaction:</a:t>
            </a:r>
          </a:p>
          <a:p>
            <a:pPr algn="l">
              <a:lnSpc>
                <a:spcPts val="2933"/>
              </a:lnSpc>
            </a:pPr>
            <a:r>
              <a:rPr lang="en-US" sz="20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Utilisation % and Min Due Paid Frequency have a very high correlation (+0.93), indicating heavy users often pay only the minimum.</a:t>
            </a:r>
          </a:p>
          <a:p>
            <a:pPr marL="449175" lvl="1" indent="-224588" algn="l">
              <a:lnSpc>
                <a:spcPts val="2933"/>
              </a:lnSpc>
              <a:buFont typeface="Arial"/>
              <a:buChar char="•"/>
            </a:pPr>
            <a:r>
              <a:rPr lang="en-US" sz="2080" b="1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Weak Predictor Alone:</a:t>
            </a:r>
          </a:p>
          <a:p>
            <a:pPr algn="l">
              <a:lnSpc>
                <a:spcPts val="2933"/>
              </a:lnSpc>
            </a:pPr>
            <a:r>
              <a:rPr lang="en-US" sz="20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Recent Spend Change % shows almost no direct correlation with delinquency, but becomes meaningful only when combined with high utilisation.</a:t>
            </a:r>
          </a:p>
          <a:p>
            <a:pPr algn="l">
              <a:lnSpc>
                <a:spcPts val="2369"/>
              </a:lnSpc>
            </a:pPr>
            <a:endParaRPr lang="en-US" sz="208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1463156" y="3146457"/>
            <a:ext cx="194548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Insights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441" y="1707214"/>
            <a:ext cx="13542559" cy="546693"/>
            <a:chOff x="0" y="0"/>
            <a:chExt cx="3566765" cy="143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6764" cy="143985"/>
            </a:xfrm>
            <a:custGeom>
              <a:avLst/>
              <a:gdLst/>
              <a:ahLst/>
              <a:cxnLst/>
              <a:rect l="l" t="t" r="r" b="b"/>
              <a:pathLst>
                <a:path w="3566764" h="143985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614228" flipH="1">
            <a:off x="4278075" y="1183473"/>
            <a:ext cx="1888611" cy="1864574"/>
          </a:xfrm>
          <a:custGeom>
            <a:avLst/>
            <a:gdLst/>
            <a:ahLst/>
            <a:cxnLst/>
            <a:rect l="l" t="t" r="r" b="b"/>
            <a:pathLst>
              <a:path w="1888611" h="1864574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-128588"/>
            <a:ext cx="18234675" cy="2012445"/>
            <a:chOff x="0" y="0"/>
            <a:chExt cx="4802548" cy="5300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02548" cy="530027"/>
            </a:xfrm>
            <a:custGeom>
              <a:avLst/>
              <a:gdLst/>
              <a:ahLst/>
              <a:cxnLst/>
              <a:rect l="l" t="t" r="r" b="b"/>
              <a:pathLst>
                <a:path w="4802548" h="530027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96172" y="9604756"/>
            <a:ext cx="11255645" cy="682244"/>
            <a:chOff x="0" y="0"/>
            <a:chExt cx="2964450" cy="179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4450" cy="179686"/>
            </a:xfrm>
            <a:custGeom>
              <a:avLst/>
              <a:gdLst/>
              <a:ahLst/>
              <a:cxnLst/>
              <a:rect l="l" t="t" r="r" b="b"/>
              <a:pathLst>
                <a:path w="2964450" h="179686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441" y="-78662"/>
            <a:ext cx="13542559" cy="314384"/>
            <a:chOff x="0" y="0"/>
            <a:chExt cx="3566765" cy="82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6764" cy="82801"/>
            </a:xfrm>
            <a:custGeom>
              <a:avLst/>
              <a:gdLst/>
              <a:ahLst/>
              <a:cxnLst/>
              <a:rect l="l" t="t" r="r" b="b"/>
              <a:pathLst>
                <a:path w="3566764" h="82801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70318" y="-128588"/>
            <a:ext cx="2917270" cy="2812786"/>
            <a:chOff x="0" y="0"/>
            <a:chExt cx="633931" cy="6112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3931" cy="611226"/>
            </a:xfrm>
            <a:custGeom>
              <a:avLst/>
              <a:gdLst/>
              <a:ahLst/>
              <a:cxnLst/>
              <a:rect l="l" t="t" r="r" b="b"/>
              <a:pathLst>
                <a:path w="633931" h="611226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73670" y="9604756"/>
            <a:ext cx="1543050" cy="682244"/>
            <a:chOff x="0" y="0"/>
            <a:chExt cx="406400" cy="1796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039709" y="9604756"/>
            <a:ext cx="1543050" cy="682244"/>
            <a:chOff x="0" y="0"/>
            <a:chExt cx="406400" cy="179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748" y="9604756"/>
            <a:ext cx="1543050" cy="682244"/>
            <a:chOff x="0" y="0"/>
            <a:chExt cx="406400" cy="1796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604756"/>
            <a:ext cx="498703" cy="682244"/>
            <a:chOff x="0" y="0"/>
            <a:chExt cx="406400" cy="5559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29997" y="9604756"/>
            <a:ext cx="498703" cy="682244"/>
            <a:chOff x="0" y="0"/>
            <a:chExt cx="406400" cy="5559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344510" y="9258300"/>
            <a:ext cx="2326640" cy="1028700"/>
            <a:chOff x="0" y="0"/>
            <a:chExt cx="406400" cy="179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781735" y="-796920"/>
            <a:ext cx="1464533" cy="1704183"/>
            <a:chOff x="0" y="0"/>
            <a:chExt cx="6985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7022668" y="-516562"/>
            <a:ext cx="982667" cy="1143467"/>
            <a:chOff x="0" y="0"/>
            <a:chExt cx="6985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369904" y="626905"/>
            <a:ext cx="823662" cy="958443"/>
            <a:chOff x="0" y="0"/>
            <a:chExt cx="6985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6505406" y="784580"/>
            <a:ext cx="552658" cy="643092"/>
            <a:chOff x="0" y="0"/>
            <a:chExt cx="6985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505514" y="1275719"/>
            <a:ext cx="2674083" cy="3111660"/>
            <a:chOff x="0" y="0"/>
            <a:chExt cx="6985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793523" y="1610857"/>
            <a:ext cx="2098064" cy="2441383"/>
            <a:chOff x="0" y="0"/>
            <a:chExt cx="6985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138679" y="2012493"/>
            <a:ext cx="1407751" cy="1638110"/>
            <a:chOff x="0" y="0"/>
            <a:chExt cx="6985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2361071" y="3174455"/>
            <a:ext cx="13627336" cy="4095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1891" lvl="1" indent="-310945" algn="l">
              <a:lnSpc>
                <a:spcPts val="4061"/>
              </a:lnSpc>
              <a:buFont typeface="Arial"/>
              <a:buChar char="•"/>
            </a:pPr>
            <a:r>
              <a:rPr lang="en-US" sz="288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Delinquent customers exhibit clear behavioral patterns different from non-delinquents</a:t>
            </a:r>
          </a:p>
          <a:p>
            <a:pPr marL="621891" lvl="1" indent="-310945" algn="l">
              <a:lnSpc>
                <a:spcPts val="4061"/>
              </a:lnSpc>
              <a:buFont typeface="Arial"/>
              <a:buChar char="•"/>
            </a:pPr>
            <a:r>
              <a:rPr lang="en-US" sz="288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Min Due Paid Frequency, Avg Payment Ratio, and </a:t>
            </a:r>
            <a:r>
              <a:rPr lang="en-US" sz="2880" dirty="0" err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Utilisation</a:t>
            </a:r>
            <a:r>
              <a:rPr lang="en-US" sz="288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% emerge as the strongest predictors</a:t>
            </a:r>
          </a:p>
          <a:p>
            <a:pPr marL="621891" lvl="1" indent="-310945" algn="l">
              <a:lnSpc>
                <a:spcPts val="4061"/>
              </a:lnSpc>
              <a:buFont typeface="Arial"/>
              <a:buChar char="•"/>
            </a:pPr>
            <a:r>
              <a:rPr lang="en-US" sz="288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Cash Withdrawal % and Spend Change % show early financial stress signals</a:t>
            </a:r>
          </a:p>
          <a:p>
            <a:pPr marL="621891" lvl="1" indent="-310945" algn="l">
              <a:lnSpc>
                <a:spcPts val="4061"/>
              </a:lnSpc>
              <a:buFont typeface="Arial"/>
              <a:buChar char="•"/>
            </a:pPr>
            <a:r>
              <a:rPr lang="en-US" sz="288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EDA confirms that early risk indicators appear before DPD rises</a:t>
            </a:r>
          </a:p>
          <a:p>
            <a:pPr marL="621891" lvl="1" indent="-310945" algn="l">
              <a:lnSpc>
                <a:spcPts val="4061"/>
              </a:lnSpc>
              <a:buFont typeface="Arial"/>
              <a:buChar char="•"/>
            </a:pPr>
            <a:r>
              <a:rPr lang="en-US" sz="288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These insights form the foundation of our scoring engine design</a:t>
            </a:r>
          </a:p>
          <a:p>
            <a:pPr algn="l">
              <a:lnSpc>
                <a:spcPts val="4061"/>
              </a:lnSpc>
            </a:pPr>
            <a:endParaRPr lang="en-US" sz="288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Freeform 58"/>
          <p:cNvSpPr/>
          <p:nvPr/>
        </p:nvSpPr>
        <p:spPr>
          <a:xfrm>
            <a:off x="2361071" y="6671986"/>
            <a:ext cx="12931569" cy="2586314"/>
          </a:xfrm>
          <a:custGeom>
            <a:avLst/>
            <a:gdLst/>
            <a:ahLst/>
            <a:cxnLst/>
            <a:rect l="l" t="t" r="r" b="b"/>
            <a:pathLst>
              <a:path w="12931569" h="2586314">
                <a:moveTo>
                  <a:pt x="0" y="0"/>
                </a:moveTo>
                <a:lnTo>
                  <a:pt x="12931569" y="0"/>
                </a:lnTo>
                <a:lnTo>
                  <a:pt x="12931569" y="2586314"/>
                </a:lnTo>
                <a:lnTo>
                  <a:pt x="0" y="2586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9" name="TextBox 59"/>
          <p:cNvSpPr txBox="1"/>
          <p:nvPr/>
        </p:nvSpPr>
        <p:spPr>
          <a:xfrm>
            <a:off x="5222380" y="640432"/>
            <a:ext cx="10766027" cy="60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EDA Summary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5515548" y="2554053"/>
            <a:ext cx="5152452" cy="490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Summary of EDA Findings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441" y="1707214"/>
            <a:ext cx="13542559" cy="546693"/>
            <a:chOff x="0" y="0"/>
            <a:chExt cx="3566765" cy="143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6764" cy="143985"/>
            </a:xfrm>
            <a:custGeom>
              <a:avLst/>
              <a:gdLst/>
              <a:ahLst/>
              <a:cxnLst/>
              <a:rect l="l" t="t" r="r" b="b"/>
              <a:pathLst>
                <a:path w="3566764" h="143985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424679" y="2684198"/>
            <a:ext cx="12684856" cy="6920558"/>
          </a:xfrm>
          <a:custGeom>
            <a:avLst/>
            <a:gdLst/>
            <a:ahLst/>
            <a:cxnLst/>
            <a:rect l="l" t="t" r="r" b="b"/>
            <a:pathLst>
              <a:path w="12684856" h="6920558">
                <a:moveTo>
                  <a:pt x="0" y="0"/>
                </a:moveTo>
                <a:lnTo>
                  <a:pt x="12684856" y="0"/>
                </a:lnTo>
                <a:lnTo>
                  <a:pt x="12684856" y="6920558"/>
                </a:lnTo>
                <a:lnTo>
                  <a:pt x="0" y="692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614228" flipH="1">
            <a:off x="4278075" y="1183473"/>
            <a:ext cx="1888611" cy="1864574"/>
          </a:xfrm>
          <a:custGeom>
            <a:avLst/>
            <a:gdLst/>
            <a:ahLst/>
            <a:cxnLst/>
            <a:rect l="l" t="t" r="r" b="b"/>
            <a:pathLst>
              <a:path w="1888611" h="1864574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-128588"/>
            <a:ext cx="18234675" cy="2012445"/>
            <a:chOff x="0" y="0"/>
            <a:chExt cx="4802548" cy="5300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02548" cy="530027"/>
            </a:xfrm>
            <a:custGeom>
              <a:avLst/>
              <a:gdLst/>
              <a:ahLst/>
              <a:cxnLst/>
              <a:rect l="l" t="t" r="r" b="b"/>
              <a:pathLst>
                <a:path w="4802548" h="530027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796172" y="9604756"/>
            <a:ext cx="11255645" cy="682244"/>
            <a:chOff x="0" y="0"/>
            <a:chExt cx="2964450" cy="1796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64450" cy="179686"/>
            </a:xfrm>
            <a:custGeom>
              <a:avLst/>
              <a:gdLst/>
              <a:ahLst/>
              <a:cxnLst/>
              <a:rect l="l" t="t" r="r" b="b"/>
              <a:pathLst>
                <a:path w="2964450" h="179686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441" y="-78662"/>
            <a:ext cx="13542559" cy="314384"/>
            <a:chOff x="0" y="0"/>
            <a:chExt cx="3566765" cy="828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66764" cy="82801"/>
            </a:xfrm>
            <a:custGeom>
              <a:avLst/>
              <a:gdLst/>
              <a:ahLst/>
              <a:cxnLst/>
              <a:rect l="l" t="t" r="r" b="b"/>
              <a:pathLst>
                <a:path w="3566764" h="82801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070318" y="-128588"/>
            <a:ext cx="2917270" cy="2812786"/>
            <a:chOff x="0" y="0"/>
            <a:chExt cx="633931" cy="61122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3931" cy="611226"/>
            </a:xfrm>
            <a:custGeom>
              <a:avLst/>
              <a:gdLst/>
              <a:ahLst/>
              <a:cxnLst/>
              <a:rect l="l" t="t" r="r" b="b"/>
              <a:pathLst>
                <a:path w="633931" h="611226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973670" y="9604756"/>
            <a:ext cx="1543050" cy="682244"/>
            <a:chOff x="0" y="0"/>
            <a:chExt cx="406400" cy="1796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039709" y="9604756"/>
            <a:ext cx="1543050" cy="682244"/>
            <a:chOff x="0" y="0"/>
            <a:chExt cx="406400" cy="17968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105748" y="9604756"/>
            <a:ext cx="1543050" cy="682244"/>
            <a:chOff x="0" y="0"/>
            <a:chExt cx="406400" cy="17968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0" y="9604756"/>
            <a:ext cx="498703" cy="682244"/>
            <a:chOff x="0" y="0"/>
            <a:chExt cx="406400" cy="55597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29997" y="9604756"/>
            <a:ext cx="498703" cy="682244"/>
            <a:chOff x="0" y="0"/>
            <a:chExt cx="406400" cy="55597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344510" y="9258300"/>
            <a:ext cx="2326640" cy="1028700"/>
            <a:chOff x="0" y="0"/>
            <a:chExt cx="406400" cy="17968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6781735" y="-796920"/>
            <a:ext cx="1464533" cy="1704183"/>
            <a:chOff x="0" y="0"/>
            <a:chExt cx="6985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7022668" y="-516562"/>
            <a:ext cx="982667" cy="1143467"/>
            <a:chOff x="0" y="0"/>
            <a:chExt cx="6985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6369904" y="626905"/>
            <a:ext cx="823662" cy="958443"/>
            <a:chOff x="0" y="0"/>
            <a:chExt cx="6985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6505406" y="784580"/>
            <a:ext cx="552658" cy="643092"/>
            <a:chOff x="0" y="0"/>
            <a:chExt cx="6985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6505514" y="1275719"/>
            <a:ext cx="2674083" cy="3111660"/>
            <a:chOff x="0" y="0"/>
            <a:chExt cx="6985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6793523" y="1610857"/>
            <a:ext cx="2098064" cy="2441383"/>
            <a:chOff x="0" y="0"/>
            <a:chExt cx="6985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7138679" y="2012493"/>
            <a:ext cx="1407751" cy="1638110"/>
            <a:chOff x="0" y="0"/>
            <a:chExt cx="6985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035702" y="461213"/>
            <a:ext cx="9336601" cy="129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0"/>
              </a:lnSpc>
            </a:pPr>
            <a:r>
              <a:rPr lang="en-US" sz="46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Original Problem Statement from Bank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441" y="1707214"/>
            <a:ext cx="13542559" cy="546693"/>
            <a:chOff x="0" y="0"/>
            <a:chExt cx="3566765" cy="143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6764" cy="143985"/>
            </a:xfrm>
            <a:custGeom>
              <a:avLst/>
              <a:gdLst/>
              <a:ahLst/>
              <a:cxnLst/>
              <a:rect l="l" t="t" r="r" b="b"/>
              <a:pathLst>
                <a:path w="3566764" h="143985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614228" flipH="1">
            <a:off x="4278075" y="1183473"/>
            <a:ext cx="1888611" cy="1864574"/>
          </a:xfrm>
          <a:custGeom>
            <a:avLst/>
            <a:gdLst/>
            <a:ahLst/>
            <a:cxnLst/>
            <a:rect l="l" t="t" r="r" b="b"/>
            <a:pathLst>
              <a:path w="1888611" h="1864574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-128588"/>
            <a:ext cx="18234675" cy="2012445"/>
            <a:chOff x="0" y="0"/>
            <a:chExt cx="4802548" cy="5300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02548" cy="530027"/>
            </a:xfrm>
            <a:custGeom>
              <a:avLst/>
              <a:gdLst/>
              <a:ahLst/>
              <a:cxnLst/>
              <a:rect l="l" t="t" r="r" b="b"/>
              <a:pathLst>
                <a:path w="4802548" h="530027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96172" y="9604756"/>
            <a:ext cx="11255645" cy="682244"/>
            <a:chOff x="0" y="0"/>
            <a:chExt cx="2964450" cy="179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4450" cy="179686"/>
            </a:xfrm>
            <a:custGeom>
              <a:avLst/>
              <a:gdLst/>
              <a:ahLst/>
              <a:cxnLst/>
              <a:rect l="l" t="t" r="r" b="b"/>
              <a:pathLst>
                <a:path w="2964450" h="179686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441" y="-78662"/>
            <a:ext cx="13542559" cy="314384"/>
            <a:chOff x="0" y="0"/>
            <a:chExt cx="3566765" cy="82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6764" cy="82801"/>
            </a:xfrm>
            <a:custGeom>
              <a:avLst/>
              <a:gdLst/>
              <a:ahLst/>
              <a:cxnLst/>
              <a:rect l="l" t="t" r="r" b="b"/>
              <a:pathLst>
                <a:path w="3566764" h="82801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70318" y="-128588"/>
            <a:ext cx="2917270" cy="2812786"/>
            <a:chOff x="0" y="0"/>
            <a:chExt cx="633931" cy="6112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3931" cy="611226"/>
            </a:xfrm>
            <a:custGeom>
              <a:avLst/>
              <a:gdLst/>
              <a:ahLst/>
              <a:cxnLst/>
              <a:rect l="l" t="t" r="r" b="b"/>
              <a:pathLst>
                <a:path w="633931" h="611226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73670" y="9604756"/>
            <a:ext cx="1543050" cy="682244"/>
            <a:chOff x="0" y="0"/>
            <a:chExt cx="406400" cy="1796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039709" y="9604756"/>
            <a:ext cx="1543050" cy="682244"/>
            <a:chOff x="0" y="0"/>
            <a:chExt cx="406400" cy="179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748" y="9604756"/>
            <a:ext cx="1543050" cy="682244"/>
            <a:chOff x="0" y="0"/>
            <a:chExt cx="406400" cy="1796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604756"/>
            <a:ext cx="498703" cy="682244"/>
            <a:chOff x="0" y="0"/>
            <a:chExt cx="406400" cy="5559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29997" y="9604756"/>
            <a:ext cx="498703" cy="682244"/>
            <a:chOff x="0" y="0"/>
            <a:chExt cx="406400" cy="5559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344510" y="9258300"/>
            <a:ext cx="2326640" cy="1028700"/>
            <a:chOff x="0" y="0"/>
            <a:chExt cx="406400" cy="179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781735" y="-796920"/>
            <a:ext cx="1464533" cy="1704183"/>
            <a:chOff x="0" y="0"/>
            <a:chExt cx="6985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7022668" y="-516562"/>
            <a:ext cx="982667" cy="1143467"/>
            <a:chOff x="0" y="0"/>
            <a:chExt cx="6985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369904" y="626905"/>
            <a:ext cx="823662" cy="958443"/>
            <a:chOff x="0" y="0"/>
            <a:chExt cx="6985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6505406" y="784580"/>
            <a:ext cx="552658" cy="643092"/>
            <a:chOff x="0" y="0"/>
            <a:chExt cx="6985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505514" y="1275719"/>
            <a:ext cx="2674083" cy="3111660"/>
            <a:chOff x="0" y="0"/>
            <a:chExt cx="6985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793523" y="1610857"/>
            <a:ext cx="2098064" cy="2441383"/>
            <a:chOff x="0" y="0"/>
            <a:chExt cx="6985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138679" y="2012493"/>
            <a:ext cx="1407751" cy="1638110"/>
            <a:chOff x="0" y="0"/>
            <a:chExt cx="6985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1784839" y="3043934"/>
            <a:ext cx="8014394" cy="6426752"/>
          </a:xfrm>
          <a:custGeom>
            <a:avLst/>
            <a:gdLst/>
            <a:ahLst/>
            <a:cxnLst/>
            <a:rect l="l" t="t" r="r" b="b"/>
            <a:pathLst>
              <a:path w="8014394" h="6426752">
                <a:moveTo>
                  <a:pt x="0" y="0"/>
                </a:moveTo>
                <a:lnTo>
                  <a:pt x="8014395" y="0"/>
                </a:lnTo>
                <a:lnTo>
                  <a:pt x="8014395" y="6426751"/>
                </a:lnTo>
                <a:lnTo>
                  <a:pt x="0" y="6426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241" b="-5793"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6101285" y="470774"/>
            <a:ext cx="7744770" cy="606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Proposed Solution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6444343" y="2520608"/>
            <a:ext cx="6281057" cy="383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 a 3-Layer Early Warning System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973670" y="4625503"/>
            <a:ext cx="6706173" cy="386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9916" lvl="1" indent="-214958" algn="l">
              <a:lnSpc>
                <a:spcPts val="2787"/>
              </a:lnSpc>
              <a:buFont typeface="Arial"/>
              <a:buChar char="•"/>
            </a:pPr>
            <a:r>
              <a:rPr lang="en-US" sz="199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Upload CSVs and the backend scores each account row-by-row using our scoring engine.</a:t>
            </a:r>
          </a:p>
          <a:p>
            <a:pPr algn="l">
              <a:lnSpc>
                <a:spcPts val="2787"/>
              </a:lnSpc>
            </a:pPr>
            <a:endParaRPr lang="en-US" sz="199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29916" lvl="1" indent="-214958" algn="l">
              <a:lnSpc>
                <a:spcPts val="2787"/>
              </a:lnSpc>
              <a:buFont typeface="Arial"/>
              <a:buChar char="•"/>
            </a:pPr>
            <a:r>
              <a:rPr lang="en-US" sz="199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Each account gets a normalized risk_score (0–1), a risk_class (Low/Medium/High) and top-3 contributors.</a:t>
            </a:r>
          </a:p>
          <a:p>
            <a:pPr algn="l">
              <a:lnSpc>
                <a:spcPts val="2787"/>
              </a:lnSpc>
            </a:pPr>
            <a:endParaRPr lang="en-US" sz="199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29916" lvl="1" indent="-214958" algn="l">
              <a:lnSpc>
                <a:spcPts val="2787"/>
              </a:lnSpc>
              <a:buFont typeface="Arial"/>
              <a:buChar char="•"/>
            </a:pPr>
            <a:r>
              <a:rPr lang="en-US" sz="199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dashboard shows portfolio KPIs, feature averages, and a customer drawer with clear outreach actions.</a:t>
            </a:r>
          </a:p>
          <a:p>
            <a:pPr algn="l">
              <a:lnSpc>
                <a:spcPts val="2787"/>
              </a:lnSpc>
            </a:pPr>
            <a:endParaRPr lang="en-US" sz="199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29916" lvl="1" indent="-214958" algn="l">
              <a:lnSpc>
                <a:spcPts val="2787"/>
              </a:lnSpc>
              <a:spcBef>
                <a:spcPct val="0"/>
              </a:spcBef>
              <a:buFont typeface="Arial"/>
              <a:buChar char="•"/>
            </a:pPr>
            <a:r>
              <a:rPr lang="en-US" sz="199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output is designed for operations teams — precise, explainable, and production-ready.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441" y="1707214"/>
            <a:ext cx="13542559" cy="546693"/>
            <a:chOff x="0" y="0"/>
            <a:chExt cx="3566765" cy="143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6764" cy="143985"/>
            </a:xfrm>
            <a:custGeom>
              <a:avLst/>
              <a:gdLst/>
              <a:ahLst/>
              <a:cxnLst/>
              <a:rect l="l" t="t" r="r" b="b"/>
              <a:pathLst>
                <a:path w="3566764" h="143985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614228" flipH="1">
            <a:off x="4278075" y="1183473"/>
            <a:ext cx="1888611" cy="1864574"/>
          </a:xfrm>
          <a:custGeom>
            <a:avLst/>
            <a:gdLst/>
            <a:ahLst/>
            <a:cxnLst/>
            <a:rect l="l" t="t" r="r" b="b"/>
            <a:pathLst>
              <a:path w="1888611" h="1864574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-128588"/>
            <a:ext cx="18234675" cy="2012445"/>
            <a:chOff x="0" y="0"/>
            <a:chExt cx="4802548" cy="5300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02548" cy="530027"/>
            </a:xfrm>
            <a:custGeom>
              <a:avLst/>
              <a:gdLst/>
              <a:ahLst/>
              <a:cxnLst/>
              <a:rect l="l" t="t" r="r" b="b"/>
              <a:pathLst>
                <a:path w="4802548" h="530027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96172" y="9604756"/>
            <a:ext cx="11255645" cy="682244"/>
            <a:chOff x="0" y="0"/>
            <a:chExt cx="2964450" cy="179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4450" cy="179686"/>
            </a:xfrm>
            <a:custGeom>
              <a:avLst/>
              <a:gdLst/>
              <a:ahLst/>
              <a:cxnLst/>
              <a:rect l="l" t="t" r="r" b="b"/>
              <a:pathLst>
                <a:path w="2964450" h="179686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441" y="-78662"/>
            <a:ext cx="13542559" cy="314384"/>
            <a:chOff x="0" y="0"/>
            <a:chExt cx="3566765" cy="82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6764" cy="82801"/>
            </a:xfrm>
            <a:custGeom>
              <a:avLst/>
              <a:gdLst/>
              <a:ahLst/>
              <a:cxnLst/>
              <a:rect l="l" t="t" r="r" b="b"/>
              <a:pathLst>
                <a:path w="3566764" h="82801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70318" y="-128588"/>
            <a:ext cx="2917270" cy="2812786"/>
            <a:chOff x="0" y="0"/>
            <a:chExt cx="633931" cy="6112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3931" cy="611226"/>
            </a:xfrm>
            <a:custGeom>
              <a:avLst/>
              <a:gdLst/>
              <a:ahLst/>
              <a:cxnLst/>
              <a:rect l="l" t="t" r="r" b="b"/>
              <a:pathLst>
                <a:path w="633931" h="611226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73670" y="9604756"/>
            <a:ext cx="1543050" cy="682244"/>
            <a:chOff x="0" y="0"/>
            <a:chExt cx="406400" cy="1796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039709" y="9604756"/>
            <a:ext cx="1543050" cy="682244"/>
            <a:chOff x="0" y="0"/>
            <a:chExt cx="406400" cy="179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748" y="9604756"/>
            <a:ext cx="1543050" cy="682244"/>
            <a:chOff x="0" y="0"/>
            <a:chExt cx="406400" cy="1796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604756"/>
            <a:ext cx="498703" cy="682244"/>
            <a:chOff x="0" y="0"/>
            <a:chExt cx="406400" cy="5559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29997" y="9604756"/>
            <a:ext cx="498703" cy="682244"/>
            <a:chOff x="0" y="0"/>
            <a:chExt cx="406400" cy="5559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344510" y="9258300"/>
            <a:ext cx="2326640" cy="1028700"/>
            <a:chOff x="0" y="0"/>
            <a:chExt cx="406400" cy="179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781735" y="-796920"/>
            <a:ext cx="1464533" cy="1704183"/>
            <a:chOff x="0" y="0"/>
            <a:chExt cx="6985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7022668" y="-516562"/>
            <a:ext cx="982667" cy="1143467"/>
            <a:chOff x="0" y="0"/>
            <a:chExt cx="6985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369904" y="626905"/>
            <a:ext cx="823662" cy="958443"/>
            <a:chOff x="0" y="0"/>
            <a:chExt cx="6985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6505406" y="784580"/>
            <a:ext cx="552658" cy="643092"/>
            <a:chOff x="0" y="0"/>
            <a:chExt cx="6985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505514" y="1275719"/>
            <a:ext cx="2674083" cy="3111660"/>
            <a:chOff x="0" y="0"/>
            <a:chExt cx="6985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793523" y="1610857"/>
            <a:ext cx="2098064" cy="2441383"/>
            <a:chOff x="0" y="0"/>
            <a:chExt cx="6985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138679" y="2012493"/>
            <a:ext cx="1407751" cy="1638110"/>
            <a:chOff x="0" y="0"/>
            <a:chExt cx="6985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4831651" y="2528825"/>
            <a:ext cx="9865259" cy="6454557"/>
          </a:xfrm>
          <a:custGeom>
            <a:avLst/>
            <a:gdLst/>
            <a:ahLst/>
            <a:cxnLst/>
            <a:rect l="l" t="t" r="r" b="b"/>
            <a:pathLst>
              <a:path w="9865259" h="6454557">
                <a:moveTo>
                  <a:pt x="0" y="0"/>
                </a:moveTo>
                <a:lnTo>
                  <a:pt x="9865259" y="0"/>
                </a:lnTo>
                <a:lnTo>
                  <a:pt x="9865259" y="6454557"/>
                </a:lnTo>
                <a:lnTo>
                  <a:pt x="0" y="64545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408" b="-6628"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6035702" y="451688"/>
            <a:ext cx="7744770" cy="606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Scoring Engine Logic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441" y="1707214"/>
            <a:ext cx="13542559" cy="546693"/>
            <a:chOff x="0" y="0"/>
            <a:chExt cx="3566765" cy="143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6764" cy="143985"/>
            </a:xfrm>
            <a:custGeom>
              <a:avLst/>
              <a:gdLst/>
              <a:ahLst/>
              <a:cxnLst/>
              <a:rect l="l" t="t" r="r" b="b"/>
              <a:pathLst>
                <a:path w="3566764" h="143985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614228" flipH="1">
            <a:off x="4278075" y="1183473"/>
            <a:ext cx="1888611" cy="1864574"/>
          </a:xfrm>
          <a:custGeom>
            <a:avLst/>
            <a:gdLst/>
            <a:ahLst/>
            <a:cxnLst/>
            <a:rect l="l" t="t" r="r" b="b"/>
            <a:pathLst>
              <a:path w="1888611" h="1864574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-128588"/>
            <a:ext cx="18234675" cy="2012445"/>
            <a:chOff x="0" y="0"/>
            <a:chExt cx="4802548" cy="5300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02548" cy="530027"/>
            </a:xfrm>
            <a:custGeom>
              <a:avLst/>
              <a:gdLst/>
              <a:ahLst/>
              <a:cxnLst/>
              <a:rect l="l" t="t" r="r" b="b"/>
              <a:pathLst>
                <a:path w="4802548" h="530027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96172" y="9604756"/>
            <a:ext cx="11255645" cy="682244"/>
            <a:chOff x="0" y="0"/>
            <a:chExt cx="2964450" cy="179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4450" cy="179686"/>
            </a:xfrm>
            <a:custGeom>
              <a:avLst/>
              <a:gdLst/>
              <a:ahLst/>
              <a:cxnLst/>
              <a:rect l="l" t="t" r="r" b="b"/>
              <a:pathLst>
                <a:path w="2964450" h="179686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441" y="-78662"/>
            <a:ext cx="13542559" cy="314384"/>
            <a:chOff x="0" y="0"/>
            <a:chExt cx="3566765" cy="82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6764" cy="82801"/>
            </a:xfrm>
            <a:custGeom>
              <a:avLst/>
              <a:gdLst/>
              <a:ahLst/>
              <a:cxnLst/>
              <a:rect l="l" t="t" r="r" b="b"/>
              <a:pathLst>
                <a:path w="3566764" h="82801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70318" y="-128588"/>
            <a:ext cx="2917270" cy="2812786"/>
            <a:chOff x="0" y="0"/>
            <a:chExt cx="633931" cy="6112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3931" cy="611226"/>
            </a:xfrm>
            <a:custGeom>
              <a:avLst/>
              <a:gdLst/>
              <a:ahLst/>
              <a:cxnLst/>
              <a:rect l="l" t="t" r="r" b="b"/>
              <a:pathLst>
                <a:path w="633931" h="611226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73670" y="9604756"/>
            <a:ext cx="1543050" cy="682244"/>
            <a:chOff x="0" y="0"/>
            <a:chExt cx="406400" cy="1796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039709" y="9604756"/>
            <a:ext cx="1543050" cy="682244"/>
            <a:chOff x="0" y="0"/>
            <a:chExt cx="406400" cy="179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748" y="9604756"/>
            <a:ext cx="1543050" cy="682244"/>
            <a:chOff x="0" y="0"/>
            <a:chExt cx="406400" cy="1796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604756"/>
            <a:ext cx="498703" cy="682244"/>
            <a:chOff x="0" y="0"/>
            <a:chExt cx="406400" cy="5559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29997" y="9604756"/>
            <a:ext cx="498703" cy="682244"/>
            <a:chOff x="0" y="0"/>
            <a:chExt cx="406400" cy="5559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344510" y="9258300"/>
            <a:ext cx="2326640" cy="1028700"/>
            <a:chOff x="0" y="0"/>
            <a:chExt cx="406400" cy="179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781735" y="-796920"/>
            <a:ext cx="1464533" cy="1704183"/>
            <a:chOff x="0" y="0"/>
            <a:chExt cx="6985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7022668" y="-516562"/>
            <a:ext cx="982667" cy="1143467"/>
            <a:chOff x="0" y="0"/>
            <a:chExt cx="6985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369904" y="626905"/>
            <a:ext cx="823662" cy="958443"/>
            <a:chOff x="0" y="0"/>
            <a:chExt cx="6985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6505406" y="784580"/>
            <a:ext cx="552658" cy="643092"/>
            <a:chOff x="0" y="0"/>
            <a:chExt cx="6985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505514" y="1275719"/>
            <a:ext cx="2674083" cy="3111660"/>
            <a:chOff x="0" y="0"/>
            <a:chExt cx="6985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793523" y="1610857"/>
            <a:ext cx="2098064" cy="2441383"/>
            <a:chOff x="0" y="0"/>
            <a:chExt cx="6985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138679" y="2012493"/>
            <a:ext cx="1407751" cy="1638110"/>
            <a:chOff x="0" y="0"/>
            <a:chExt cx="6985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3302376" y="3189689"/>
            <a:ext cx="7442819" cy="5872267"/>
          </a:xfrm>
          <a:custGeom>
            <a:avLst/>
            <a:gdLst/>
            <a:ahLst/>
            <a:cxnLst/>
            <a:rect l="l" t="t" r="r" b="b"/>
            <a:pathLst>
              <a:path w="7442819" h="5872267">
                <a:moveTo>
                  <a:pt x="0" y="0"/>
                </a:moveTo>
                <a:lnTo>
                  <a:pt x="7442819" y="0"/>
                </a:lnTo>
                <a:lnTo>
                  <a:pt x="7442819" y="5872267"/>
                </a:lnTo>
                <a:lnTo>
                  <a:pt x="0" y="58722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661" b="-14425"/>
            </a:stretch>
          </a:blipFill>
        </p:spPr>
      </p:sp>
      <p:sp>
        <p:nvSpPr>
          <p:cNvPr id="58" name="Freeform 58"/>
          <p:cNvSpPr/>
          <p:nvPr/>
        </p:nvSpPr>
        <p:spPr>
          <a:xfrm>
            <a:off x="9161855" y="4656539"/>
            <a:ext cx="5887785" cy="3209147"/>
          </a:xfrm>
          <a:custGeom>
            <a:avLst/>
            <a:gdLst/>
            <a:ahLst/>
            <a:cxnLst/>
            <a:rect l="l" t="t" r="r" b="b"/>
            <a:pathLst>
              <a:path w="5887785" h="3209147">
                <a:moveTo>
                  <a:pt x="0" y="0"/>
                </a:moveTo>
                <a:lnTo>
                  <a:pt x="5887785" y="0"/>
                </a:lnTo>
                <a:lnTo>
                  <a:pt x="5887785" y="3209147"/>
                </a:lnTo>
                <a:lnTo>
                  <a:pt x="0" y="3209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9" name="TextBox 59"/>
          <p:cNvSpPr txBox="1"/>
          <p:nvPr/>
        </p:nvSpPr>
        <p:spPr>
          <a:xfrm>
            <a:off x="6101285" y="451688"/>
            <a:ext cx="7744770" cy="606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Risk Classification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5941048" y="2793448"/>
            <a:ext cx="642375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Risk Levels Based on Score Thresholds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441" y="1707214"/>
            <a:ext cx="13542559" cy="546693"/>
            <a:chOff x="0" y="0"/>
            <a:chExt cx="3566765" cy="143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6764" cy="143985"/>
            </a:xfrm>
            <a:custGeom>
              <a:avLst/>
              <a:gdLst/>
              <a:ahLst/>
              <a:cxnLst/>
              <a:rect l="l" t="t" r="r" b="b"/>
              <a:pathLst>
                <a:path w="3566764" h="143985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359491" y="2678022"/>
            <a:ext cx="12103509" cy="6502620"/>
          </a:xfrm>
          <a:custGeom>
            <a:avLst/>
            <a:gdLst/>
            <a:ahLst/>
            <a:cxnLst/>
            <a:rect l="l" t="t" r="r" b="b"/>
            <a:pathLst>
              <a:path w="12103509" h="6502620">
                <a:moveTo>
                  <a:pt x="0" y="0"/>
                </a:moveTo>
                <a:lnTo>
                  <a:pt x="12103508" y="0"/>
                </a:lnTo>
                <a:lnTo>
                  <a:pt x="12103508" y="6502619"/>
                </a:lnTo>
                <a:lnTo>
                  <a:pt x="0" y="6502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6614228" flipH="1">
            <a:off x="4278075" y="1183473"/>
            <a:ext cx="1888611" cy="1864574"/>
          </a:xfrm>
          <a:custGeom>
            <a:avLst/>
            <a:gdLst/>
            <a:ahLst/>
            <a:cxnLst/>
            <a:rect l="l" t="t" r="r" b="b"/>
            <a:pathLst>
              <a:path w="1888611" h="1864574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-128588"/>
            <a:ext cx="18234675" cy="2012445"/>
            <a:chOff x="0" y="0"/>
            <a:chExt cx="4802548" cy="5300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02548" cy="530027"/>
            </a:xfrm>
            <a:custGeom>
              <a:avLst/>
              <a:gdLst/>
              <a:ahLst/>
              <a:cxnLst/>
              <a:rect l="l" t="t" r="r" b="b"/>
              <a:pathLst>
                <a:path w="4802548" h="530027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796172" y="9604756"/>
            <a:ext cx="11255645" cy="682244"/>
            <a:chOff x="0" y="0"/>
            <a:chExt cx="2964450" cy="1796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64450" cy="179686"/>
            </a:xfrm>
            <a:custGeom>
              <a:avLst/>
              <a:gdLst/>
              <a:ahLst/>
              <a:cxnLst/>
              <a:rect l="l" t="t" r="r" b="b"/>
              <a:pathLst>
                <a:path w="2964450" h="179686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441" y="-78662"/>
            <a:ext cx="13542559" cy="314384"/>
            <a:chOff x="0" y="0"/>
            <a:chExt cx="3566765" cy="828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66764" cy="82801"/>
            </a:xfrm>
            <a:custGeom>
              <a:avLst/>
              <a:gdLst/>
              <a:ahLst/>
              <a:cxnLst/>
              <a:rect l="l" t="t" r="r" b="b"/>
              <a:pathLst>
                <a:path w="3566764" h="82801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070318" y="-128588"/>
            <a:ext cx="2917270" cy="2812786"/>
            <a:chOff x="0" y="0"/>
            <a:chExt cx="633931" cy="61122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3931" cy="611226"/>
            </a:xfrm>
            <a:custGeom>
              <a:avLst/>
              <a:gdLst/>
              <a:ahLst/>
              <a:cxnLst/>
              <a:rect l="l" t="t" r="r" b="b"/>
              <a:pathLst>
                <a:path w="633931" h="611226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973670" y="9604756"/>
            <a:ext cx="1543050" cy="682244"/>
            <a:chOff x="0" y="0"/>
            <a:chExt cx="406400" cy="1796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039709" y="9604756"/>
            <a:ext cx="1543050" cy="682244"/>
            <a:chOff x="0" y="0"/>
            <a:chExt cx="406400" cy="17968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105748" y="9604756"/>
            <a:ext cx="1543050" cy="682244"/>
            <a:chOff x="0" y="0"/>
            <a:chExt cx="406400" cy="17968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0" y="9604756"/>
            <a:ext cx="498703" cy="682244"/>
            <a:chOff x="0" y="0"/>
            <a:chExt cx="406400" cy="55597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29997" y="9604756"/>
            <a:ext cx="498703" cy="682244"/>
            <a:chOff x="0" y="0"/>
            <a:chExt cx="406400" cy="55597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344510" y="9258300"/>
            <a:ext cx="2326640" cy="1028700"/>
            <a:chOff x="0" y="0"/>
            <a:chExt cx="406400" cy="17968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6781735" y="-796920"/>
            <a:ext cx="1464533" cy="1704183"/>
            <a:chOff x="0" y="0"/>
            <a:chExt cx="6985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7022668" y="-516562"/>
            <a:ext cx="982667" cy="1143467"/>
            <a:chOff x="0" y="0"/>
            <a:chExt cx="6985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6369904" y="626905"/>
            <a:ext cx="823662" cy="958443"/>
            <a:chOff x="0" y="0"/>
            <a:chExt cx="6985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6505406" y="784580"/>
            <a:ext cx="552658" cy="643092"/>
            <a:chOff x="0" y="0"/>
            <a:chExt cx="6985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6505514" y="1275719"/>
            <a:ext cx="2674083" cy="3111660"/>
            <a:chOff x="0" y="0"/>
            <a:chExt cx="6985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6793523" y="1610857"/>
            <a:ext cx="2098064" cy="2441383"/>
            <a:chOff x="0" y="0"/>
            <a:chExt cx="6985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7138679" y="2012493"/>
            <a:ext cx="1407751" cy="1638110"/>
            <a:chOff x="0" y="0"/>
            <a:chExt cx="6985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6101285" y="451688"/>
            <a:ext cx="7744770" cy="606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Dashboard Demo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441" y="1707214"/>
            <a:ext cx="13542559" cy="546693"/>
            <a:chOff x="0" y="0"/>
            <a:chExt cx="3566765" cy="143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6764" cy="143985"/>
            </a:xfrm>
            <a:custGeom>
              <a:avLst/>
              <a:gdLst/>
              <a:ahLst/>
              <a:cxnLst/>
              <a:rect l="l" t="t" r="r" b="b"/>
              <a:pathLst>
                <a:path w="3566764" h="143985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614228" flipH="1">
            <a:off x="4278075" y="1183473"/>
            <a:ext cx="1888611" cy="1864574"/>
          </a:xfrm>
          <a:custGeom>
            <a:avLst/>
            <a:gdLst/>
            <a:ahLst/>
            <a:cxnLst/>
            <a:rect l="l" t="t" r="r" b="b"/>
            <a:pathLst>
              <a:path w="1888611" h="1864574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-128588"/>
            <a:ext cx="18234675" cy="2012445"/>
            <a:chOff x="0" y="0"/>
            <a:chExt cx="4802548" cy="5300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02548" cy="530027"/>
            </a:xfrm>
            <a:custGeom>
              <a:avLst/>
              <a:gdLst/>
              <a:ahLst/>
              <a:cxnLst/>
              <a:rect l="l" t="t" r="r" b="b"/>
              <a:pathLst>
                <a:path w="4802548" h="530027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96172" y="9604756"/>
            <a:ext cx="11255645" cy="682244"/>
            <a:chOff x="0" y="0"/>
            <a:chExt cx="2964450" cy="179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4450" cy="179686"/>
            </a:xfrm>
            <a:custGeom>
              <a:avLst/>
              <a:gdLst/>
              <a:ahLst/>
              <a:cxnLst/>
              <a:rect l="l" t="t" r="r" b="b"/>
              <a:pathLst>
                <a:path w="2964450" h="179686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441" y="-78662"/>
            <a:ext cx="13542559" cy="314384"/>
            <a:chOff x="0" y="0"/>
            <a:chExt cx="3566765" cy="82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6764" cy="82801"/>
            </a:xfrm>
            <a:custGeom>
              <a:avLst/>
              <a:gdLst/>
              <a:ahLst/>
              <a:cxnLst/>
              <a:rect l="l" t="t" r="r" b="b"/>
              <a:pathLst>
                <a:path w="3566764" h="82801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70318" y="-128588"/>
            <a:ext cx="2917270" cy="2812786"/>
            <a:chOff x="0" y="0"/>
            <a:chExt cx="633931" cy="6112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3931" cy="611226"/>
            </a:xfrm>
            <a:custGeom>
              <a:avLst/>
              <a:gdLst/>
              <a:ahLst/>
              <a:cxnLst/>
              <a:rect l="l" t="t" r="r" b="b"/>
              <a:pathLst>
                <a:path w="633931" h="611226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73670" y="9604756"/>
            <a:ext cx="1543050" cy="682244"/>
            <a:chOff x="0" y="0"/>
            <a:chExt cx="406400" cy="1796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039709" y="9604756"/>
            <a:ext cx="1543050" cy="682244"/>
            <a:chOff x="0" y="0"/>
            <a:chExt cx="406400" cy="179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748" y="9604756"/>
            <a:ext cx="1543050" cy="682244"/>
            <a:chOff x="0" y="0"/>
            <a:chExt cx="406400" cy="1796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604756"/>
            <a:ext cx="498703" cy="682244"/>
            <a:chOff x="0" y="0"/>
            <a:chExt cx="406400" cy="5559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29997" y="9604756"/>
            <a:ext cx="498703" cy="682244"/>
            <a:chOff x="0" y="0"/>
            <a:chExt cx="406400" cy="5559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344510" y="9258300"/>
            <a:ext cx="2326640" cy="1028700"/>
            <a:chOff x="0" y="0"/>
            <a:chExt cx="406400" cy="179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781735" y="-796920"/>
            <a:ext cx="1464533" cy="1704183"/>
            <a:chOff x="0" y="0"/>
            <a:chExt cx="6985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7022668" y="-516562"/>
            <a:ext cx="982667" cy="1143467"/>
            <a:chOff x="0" y="0"/>
            <a:chExt cx="6985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369904" y="626905"/>
            <a:ext cx="823662" cy="958443"/>
            <a:chOff x="0" y="0"/>
            <a:chExt cx="6985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6505406" y="784580"/>
            <a:ext cx="552658" cy="643092"/>
            <a:chOff x="0" y="0"/>
            <a:chExt cx="6985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505514" y="1275719"/>
            <a:ext cx="2674083" cy="3111660"/>
            <a:chOff x="0" y="0"/>
            <a:chExt cx="6985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793523" y="1610857"/>
            <a:ext cx="2098064" cy="2441383"/>
            <a:chOff x="0" y="0"/>
            <a:chExt cx="6985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138679" y="2012493"/>
            <a:ext cx="1407751" cy="1638110"/>
            <a:chOff x="0" y="0"/>
            <a:chExt cx="6985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8521308" y="5186310"/>
            <a:ext cx="7713320" cy="4071990"/>
          </a:xfrm>
          <a:custGeom>
            <a:avLst/>
            <a:gdLst/>
            <a:ahLst/>
            <a:cxnLst/>
            <a:rect l="l" t="t" r="r" b="b"/>
            <a:pathLst>
              <a:path w="7713320" h="4071990">
                <a:moveTo>
                  <a:pt x="0" y="0"/>
                </a:moveTo>
                <a:lnTo>
                  <a:pt x="7713320" y="0"/>
                </a:lnTo>
                <a:lnTo>
                  <a:pt x="7713320" y="4071990"/>
                </a:lnTo>
                <a:lnTo>
                  <a:pt x="0" y="4071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58" name="Freeform 58"/>
          <p:cNvSpPr/>
          <p:nvPr/>
        </p:nvSpPr>
        <p:spPr>
          <a:xfrm>
            <a:off x="2441582" y="2826136"/>
            <a:ext cx="7632128" cy="4073648"/>
          </a:xfrm>
          <a:custGeom>
            <a:avLst/>
            <a:gdLst/>
            <a:ahLst/>
            <a:cxnLst/>
            <a:rect l="l" t="t" r="r" b="b"/>
            <a:pathLst>
              <a:path w="7632128" h="4073648">
                <a:moveTo>
                  <a:pt x="0" y="0"/>
                </a:moveTo>
                <a:lnTo>
                  <a:pt x="7632128" y="0"/>
                </a:lnTo>
                <a:lnTo>
                  <a:pt x="7632128" y="4073649"/>
                </a:lnTo>
                <a:lnTo>
                  <a:pt x="0" y="4073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59" name="TextBox 59"/>
          <p:cNvSpPr txBox="1"/>
          <p:nvPr/>
        </p:nvSpPr>
        <p:spPr>
          <a:xfrm>
            <a:off x="6101285" y="451688"/>
            <a:ext cx="7744770" cy="606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Dashboard Demo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441" y="1707214"/>
            <a:ext cx="13542559" cy="546693"/>
            <a:chOff x="0" y="0"/>
            <a:chExt cx="3566765" cy="143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6764" cy="143985"/>
            </a:xfrm>
            <a:custGeom>
              <a:avLst/>
              <a:gdLst/>
              <a:ahLst/>
              <a:cxnLst/>
              <a:rect l="l" t="t" r="r" b="b"/>
              <a:pathLst>
                <a:path w="3566764" h="143985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614228" flipH="1">
            <a:off x="4278075" y="1183473"/>
            <a:ext cx="1888611" cy="1864574"/>
          </a:xfrm>
          <a:custGeom>
            <a:avLst/>
            <a:gdLst/>
            <a:ahLst/>
            <a:cxnLst/>
            <a:rect l="l" t="t" r="r" b="b"/>
            <a:pathLst>
              <a:path w="1888611" h="1864574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-128588"/>
            <a:ext cx="18234675" cy="2012445"/>
            <a:chOff x="0" y="0"/>
            <a:chExt cx="4802548" cy="5300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02548" cy="530027"/>
            </a:xfrm>
            <a:custGeom>
              <a:avLst/>
              <a:gdLst/>
              <a:ahLst/>
              <a:cxnLst/>
              <a:rect l="l" t="t" r="r" b="b"/>
              <a:pathLst>
                <a:path w="4802548" h="530027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96172" y="9604756"/>
            <a:ext cx="11255645" cy="682244"/>
            <a:chOff x="0" y="0"/>
            <a:chExt cx="2964450" cy="179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4450" cy="179686"/>
            </a:xfrm>
            <a:custGeom>
              <a:avLst/>
              <a:gdLst/>
              <a:ahLst/>
              <a:cxnLst/>
              <a:rect l="l" t="t" r="r" b="b"/>
              <a:pathLst>
                <a:path w="2964450" h="179686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441" y="-78662"/>
            <a:ext cx="13542559" cy="314384"/>
            <a:chOff x="0" y="0"/>
            <a:chExt cx="3566765" cy="82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6764" cy="82801"/>
            </a:xfrm>
            <a:custGeom>
              <a:avLst/>
              <a:gdLst/>
              <a:ahLst/>
              <a:cxnLst/>
              <a:rect l="l" t="t" r="r" b="b"/>
              <a:pathLst>
                <a:path w="3566764" h="82801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70318" y="-128588"/>
            <a:ext cx="2917270" cy="2812786"/>
            <a:chOff x="0" y="0"/>
            <a:chExt cx="633931" cy="6112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3931" cy="611226"/>
            </a:xfrm>
            <a:custGeom>
              <a:avLst/>
              <a:gdLst/>
              <a:ahLst/>
              <a:cxnLst/>
              <a:rect l="l" t="t" r="r" b="b"/>
              <a:pathLst>
                <a:path w="633931" h="611226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73670" y="9604756"/>
            <a:ext cx="1543050" cy="682244"/>
            <a:chOff x="0" y="0"/>
            <a:chExt cx="406400" cy="1796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039709" y="9604756"/>
            <a:ext cx="1543050" cy="682244"/>
            <a:chOff x="0" y="0"/>
            <a:chExt cx="406400" cy="179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748" y="9604756"/>
            <a:ext cx="1543050" cy="682244"/>
            <a:chOff x="0" y="0"/>
            <a:chExt cx="406400" cy="1796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604756"/>
            <a:ext cx="498703" cy="682244"/>
            <a:chOff x="0" y="0"/>
            <a:chExt cx="406400" cy="5559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29997" y="9604756"/>
            <a:ext cx="498703" cy="682244"/>
            <a:chOff x="0" y="0"/>
            <a:chExt cx="406400" cy="5559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344510" y="9258300"/>
            <a:ext cx="2326640" cy="1028700"/>
            <a:chOff x="0" y="0"/>
            <a:chExt cx="406400" cy="179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781735" y="-796920"/>
            <a:ext cx="1464533" cy="1704183"/>
            <a:chOff x="0" y="0"/>
            <a:chExt cx="6985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7022668" y="-516562"/>
            <a:ext cx="982667" cy="1143467"/>
            <a:chOff x="0" y="0"/>
            <a:chExt cx="6985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369904" y="626905"/>
            <a:ext cx="823662" cy="958443"/>
            <a:chOff x="0" y="0"/>
            <a:chExt cx="6985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6505406" y="784580"/>
            <a:ext cx="552658" cy="643092"/>
            <a:chOff x="0" y="0"/>
            <a:chExt cx="6985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505514" y="1275719"/>
            <a:ext cx="2674083" cy="3111660"/>
            <a:chOff x="0" y="0"/>
            <a:chExt cx="6985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793523" y="1610857"/>
            <a:ext cx="2098064" cy="2441383"/>
            <a:chOff x="0" y="0"/>
            <a:chExt cx="6985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138679" y="2012493"/>
            <a:ext cx="1407751" cy="1638110"/>
            <a:chOff x="0" y="0"/>
            <a:chExt cx="6985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6988512" y="2623606"/>
            <a:ext cx="6315051" cy="6611450"/>
          </a:xfrm>
          <a:custGeom>
            <a:avLst/>
            <a:gdLst/>
            <a:ahLst/>
            <a:cxnLst/>
            <a:rect l="l" t="t" r="r" b="b"/>
            <a:pathLst>
              <a:path w="6315051" h="6611450">
                <a:moveTo>
                  <a:pt x="0" y="0"/>
                </a:moveTo>
                <a:lnTo>
                  <a:pt x="6315051" y="0"/>
                </a:lnTo>
                <a:lnTo>
                  <a:pt x="6315051" y="6611451"/>
                </a:lnTo>
                <a:lnTo>
                  <a:pt x="0" y="6611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054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58" name="TextBox 58"/>
          <p:cNvSpPr txBox="1"/>
          <p:nvPr/>
        </p:nvSpPr>
        <p:spPr>
          <a:xfrm>
            <a:off x="6101285" y="451688"/>
            <a:ext cx="7744770" cy="606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Dashboard Demo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975038" y="5105400"/>
            <a:ext cx="310782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View Drawer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441" y="1707214"/>
            <a:ext cx="13542559" cy="546693"/>
            <a:chOff x="0" y="0"/>
            <a:chExt cx="3566765" cy="143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6764" cy="143985"/>
            </a:xfrm>
            <a:custGeom>
              <a:avLst/>
              <a:gdLst/>
              <a:ahLst/>
              <a:cxnLst/>
              <a:rect l="l" t="t" r="r" b="b"/>
              <a:pathLst>
                <a:path w="3566764" h="143985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614228" flipH="1">
            <a:off x="4278075" y="1183473"/>
            <a:ext cx="1888611" cy="1864574"/>
          </a:xfrm>
          <a:custGeom>
            <a:avLst/>
            <a:gdLst/>
            <a:ahLst/>
            <a:cxnLst/>
            <a:rect l="l" t="t" r="r" b="b"/>
            <a:pathLst>
              <a:path w="1888611" h="1864574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-128588"/>
            <a:ext cx="18234675" cy="2012445"/>
            <a:chOff x="0" y="0"/>
            <a:chExt cx="4802548" cy="5300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02548" cy="530027"/>
            </a:xfrm>
            <a:custGeom>
              <a:avLst/>
              <a:gdLst/>
              <a:ahLst/>
              <a:cxnLst/>
              <a:rect l="l" t="t" r="r" b="b"/>
              <a:pathLst>
                <a:path w="4802548" h="530027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96172" y="9604756"/>
            <a:ext cx="11255645" cy="682244"/>
            <a:chOff x="0" y="0"/>
            <a:chExt cx="2964450" cy="179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4450" cy="179686"/>
            </a:xfrm>
            <a:custGeom>
              <a:avLst/>
              <a:gdLst/>
              <a:ahLst/>
              <a:cxnLst/>
              <a:rect l="l" t="t" r="r" b="b"/>
              <a:pathLst>
                <a:path w="2964450" h="179686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441" y="-78662"/>
            <a:ext cx="13542559" cy="314384"/>
            <a:chOff x="0" y="0"/>
            <a:chExt cx="3566765" cy="82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6764" cy="82801"/>
            </a:xfrm>
            <a:custGeom>
              <a:avLst/>
              <a:gdLst/>
              <a:ahLst/>
              <a:cxnLst/>
              <a:rect l="l" t="t" r="r" b="b"/>
              <a:pathLst>
                <a:path w="3566764" h="82801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70318" y="-128588"/>
            <a:ext cx="2917270" cy="2812786"/>
            <a:chOff x="0" y="0"/>
            <a:chExt cx="633931" cy="6112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3931" cy="611226"/>
            </a:xfrm>
            <a:custGeom>
              <a:avLst/>
              <a:gdLst/>
              <a:ahLst/>
              <a:cxnLst/>
              <a:rect l="l" t="t" r="r" b="b"/>
              <a:pathLst>
                <a:path w="633931" h="611226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73670" y="9604756"/>
            <a:ext cx="1543050" cy="682244"/>
            <a:chOff x="0" y="0"/>
            <a:chExt cx="406400" cy="1796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039709" y="9604756"/>
            <a:ext cx="1543050" cy="682244"/>
            <a:chOff x="0" y="0"/>
            <a:chExt cx="406400" cy="179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748" y="9604756"/>
            <a:ext cx="1543050" cy="682244"/>
            <a:chOff x="0" y="0"/>
            <a:chExt cx="406400" cy="1796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604756"/>
            <a:ext cx="498703" cy="682244"/>
            <a:chOff x="0" y="0"/>
            <a:chExt cx="406400" cy="5559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29997" y="9604756"/>
            <a:ext cx="498703" cy="682244"/>
            <a:chOff x="0" y="0"/>
            <a:chExt cx="406400" cy="5559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344510" y="9258300"/>
            <a:ext cx="2326640" cy="1028700"/>
            <a:chOff x="0" y="0"/>
            <a:chExt cx="406400" cy="179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781735" y="-796920"/>
            <a:ext cx="1464533" cy="1704183"/>
            <a:chOff x="0" y="0"/>
            <a:chExt cx="6985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7022668" y="-516562"/>
            <a:ext cx="982667" cy="1143467"/>
            <a:chOff x="0" y="0"/>
            <a:chExt cx="6985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369904" y="626905"/>
            <a:ext cx="823662" cy="958443"/>
            <a:chOff x="0" y="0"/>
            <a:chExt cx="6985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6505406" y="784580"/>
            <a:ext cx="552658" cy="643092"/>
            <a:chOff x="0" y="0"/>
            <a:chExt cx="6985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505514" y="1275719"/>
            <a:ext cx="2674083" cy="3111660"/>
            <a:chOff x="0" y="0"/>
            <a:chExt cx="6985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793523" y="1610857"/>
            <a:ext cx="2098064" cy="2441383"/>
            <a:chOff x="0" y="0"/>
            <a:chExt cx="6985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138679" y="2012493"/>
            <a:ext cx="1407751" cy="1638110"/>
            <a:chOff x="0" y="0"/>
            <a:chExt cx="6985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2070318" y="3269173"/>
            <a:ext cx="6900729" cy="5750608"/>
          </a:xfrm>
          <a:custGeom>
            <a:avLst/>
            <a:gdLst/>
            <a:ahLst/>
            <a:cxnLst/>
            <a:rect l="l" t="t" r="r" b="b"/>
            <a:pathLst>
              <a:path w="6900729" h="5750608">
                <a:moveTo>
                  <a:pt x="0" y="0"/>
                </a:moveTo>
                <a:lnTo>
                  <a:pt x="6900729" y="0"/>
                </a:lnTo>
                <a:lnTo>
                  <a:pt x="6900729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6101285" y="451688"/>
            <a:ext cx="7744770" cy="606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Model Evaluation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9127952" y="3521171"/>
            <a:ext cx="5955592" cy="4004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5"/>
              </a:lnSpc>
            </a:pPr>
            <a:r>
              <a:rPr lang="en-US" sz="2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 evaluation:</a:t>
            </a:r>
          </a:p>
          <a:p>
            <a:pPr marL="410209" lvl="1" indent="-205105" algn="l">
              <a:lnSpc>
                <a:spcPts val="3191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Dataset: 2,500 customers (508 delinquent, 1,992 non-delinquent)</a:t>
            </a:r>
          </a:p>
          <a:p>
            <a:pPr marL="410209" lvl="1" indent="-205105" algn="l">
              <a:lnSpc>
                <a:spcPts val="3191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Accuracy: 85%</a:t>
            </a:r>
          </a:p>
          <a:p>
            <a:pPr marL="410209" lvl="1" indent="-205105" algn="l">
              <a:lnSpc>
                <a:spcPts val="3191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Precision: 78% (High Risk class)</a:t>
            </a:r>
          </a:p>
          <a:p>
            <a:pPr marL="410209" lvl="1" indent="-205105" algn="l">
              <a:lnSpc>
                <a:spcPts val="3191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AUC: 0.85</a:t>
            </a:r>
          </a:p>
          <a:p>
            <a:pPr marL="410209" lvl="1" indent="-205105" algn="l">
              <a:lnSpc>
                <a:spcPts val="3191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Catches 185 actual delinquents as High Risk</a:t>
            </a:r>
          </a:p>
          <a:p>
            <a:pPr marL="410209" lvl="1" indent="-205105" algn="l">
              <a:lnSpc>
                <a:spcPts val="3191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Strong ability to identify truly safe customers (97% correct)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441" y="1707214"/>
            <a:ext cx="13542559" cy="546693"/>
            <a:chOff x="0" y="0"/>
            <a:chExt cx="3566765" cy="143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6764" cy="143985"/>
            </a:xfrm>
            <a:custGeom>
              <a:avLst/>
              <a:gdLst/>
              <a:ahLst/>
              <a:cxnLst/>
              <a:rect l="l" t="t" r="r" b="b"/>
              <a:pathLst>
                <a:path w="3566764" h="143985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614228" flipH="1">
            <a:off x="4278075" y="1183473"/>
            <a:ext cx="1888611" cy="1864574"/>
          </a:xfrm>
          <a:custGeom>
            <a:avLst/>
            <a:gdLst/>
            <a:ahLst/>
            <a:cxnLst/>
            <a:rect l="l" t="t" r="r" b="b"/>
            <a:pathLst>
              <a:path w="1888611" h="1864574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-128588"/>
            <a:ext cx="18234675" cy="2012445"/>
            <a:chOff x="0" y="0"/>
            <a:chExt cx="4802548" cy="5300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02548" cy="530027"/>
            </a:xfrm>
            <a:custGeom>
              <a:avLst/>
              <a:gdLst/>
              <a:ahLst/>
              <a:cxnLst/>
              <a:rect l="l" t="t" r="r" b="b"/>
              <a:pathLst>
                <a:path w="4802548" h="530027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96172" y="9604756"/>
            <a:ext cx="11255645" cy="682244"/>
            <a:chOff x="0" y="0"/>
            <a:chExt cx="2964450" cy="179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4450" cy="179686"/>
            </a:xfrm>
            <a:custGeom>
              <a:avLst/>
              <a:gdLst/>
              <a:ahLst/>
              <a:cxnLst/>
              <a:rect l="l" t="t" r="r" b="b"/>
              <a:pathLst>
                <a:path w="2964450" h="179686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441" y="-78662"/>
            <a:ext cx="13542559" cy="314384"/>
            <a:chOff x="0" y="0"/>
            <a:chExt cx="3566765" cy="82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6764" cy="82801"/>
            </a:xfrm>
            <a:custGeom>
              <a:avLst/>
              <a:gdLst/>
              <a:ahLst/>
              <a:cxnLst/>
              <a:rect l="l" t="t" r="r" b="b"/>
              <a:pathLst>
                <a:path w="3566764" h="82801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70318" y="-128588"/>
            <a:ext cx="2917270" cy="2812786"/>
            <a:chOff x="0" y="0"/>
            <a:chExt cx="633931" cy="6112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3931" cy="611226"/>
            </a:xfrm>
            <a:custGeom>
              <a:avLst/>
              <a:gdLst/>
              <a:ahLst/>
              <a:cxnLst/>
              <a:rect l="l" t="t" r="r" b="b"/>
              <a:pathLst>
                <a:path w="633931" h="611226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73670" y="9604756"/>
            <a:ext cx="1543050" cy="682244"/>
            <a:chOff x="0" y="0"/>
            <a:chExt cx="406400" cy="1796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039709" y="9604756"/>
            <a:ext cx="1543050" cy="682244"/>
            <a:chOff x="0" y="0"/>
            <a:chExt cx="406400" cy="179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748" y="9604756"/>
            <a:ext cx="1543050" cy="682244"/>
            <a:chOff x="0" y="0"/>
            <a:chExt cx="406400" cy="1796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604756"/>
            <a:ext cx="498703" cy="682244"/>
            <a:chOff x="0" y="0"/>
            <a:chExt cx="406400" cy="5559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29997" y="9604756"/>
            <a:ext cx="498703" cy="682244"/>
            <a:chOff x="0" y="0"/>
            <a:chExt cx="406400" cy="5559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344510" y="9258300"/>
            <a:ext cx="2326640" cy="1028700"/>
            <a:chOff x="0" y="0"/>
            <a:chExt cx="406400" cy="179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781735" y="-796920"/>
            <a:ext cx="1464533" cy="1704183"/>
            <a:chOff x="0" y="0"/>
            <a:chExt cx="6985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7022668" y="-516562"/>
            <a:ext cx="982667" cy="1143467"/>
            <a:chOff x="0" y="0"/>
            <a:chExt cx="6985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369904" y="626905"/>
            <a:ext cx="823662" cy="958443"/>
            <a:chOff x="0" y="0"/>
            <a:chExt cx="6985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6505406" y="784580"/>
            <a:ext cx="552658" cy="643092"/>
            <a:chOff x="0" y="0"/>
            <a:chExt cx="6985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505514" y="1275719"/>
            <a:ext cx="2674083" cy="3111660"/>
            <a:chOff x="0" y="0"/>
            <a:chExt cx="6985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793523" y="1610857"/>
            <a:ext cx="2098064" cy="2441383"/>
            <a:chOff x="0" y="0"/>
            <a:chExt cx="6985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138679" y="2012493"/>
            <a:ext cx="1407751" cy="1638110"/>
            <a:chOff x="0" y="0"/>
            <a:chExt cx="6985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10601234" y="3515414"/>
            <a:ext cx="6421433" cy="5155778"/>
          </a:xfrm>
          <a:custGeom>
            <a:avLst/>
            <a:gdLst/>
            <a:ahLst/>
            <a:cxnLst/>
            <a:rect l="l" t="t" r="r" b="b"/>
            <a:pathLst>
              <a:path w="6421433" h="5155778">
                <a:moveTo>
                  <a:pt x="0" y="0"/>
                </a:moveTo>
                <a:lnTo>
                  <a:pt x="6421434" y="0"/>
                </a:lnTo>
                <a:lnTo>
                  <a:pt x="6421434" y="5155778"/>
                </a:lnTo>
                <a:lnTo>
                  <a:pt x="0" y="5155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09" t="-11293" r="-12135" b="-6599"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6035702" y="461213"/>
            <a:ext cx="8203736" cy="129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0"/>
              </a:lnSpc>
            </a:pPr>
            <a:r>
              <a:rPr lang="en-US" sz="46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Problem Understanding</a:t>
            </a:r>
          </a:p>
          <a:p>
            <a:pPr algn="l">
              <a:lnSpc>
                <a:spcPts val="5080"/>
              </a:lnSpc>
            </a:pPr>
            <a:endParaRPr lang="en-US" sz="4661" b="1">
              <a:solidFill>
                <a:srgbClr val="FFFFFF"/>
              </a:solidFill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1606034" y="3469629"/>
            <a:ext cx="9635447" cy="561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712" lvl="1" indent="-289356" algn="l">
              <a:lnSpc>
                <a:spcPts val="5039"/>
              </a:lnSpc>
              <a:buFont typeface="Arial"/>
              <a:buChar char="•"/>
            </a:pPr>
            <a:r>
              <a:rPr lang="en-US" sz="26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Banks often detect risk after missed payments occur</a:t>
            </a:r>
          </a:p>
          <a:p>
            <a:pPr marL="578712" lvl="1" indent="-289356" algn="l">
              <a:lnSpc>
                <a:spcPts val="5039"/>
              </a:lnSpc>
              <a:buFont typeface="Arial"/>
              <a:buChar char="•"/>
            </a:pPr>
            <a:r>
              <a:rPr lang="en-US" sz="26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Subtle behavioral changes appear weeks before delinquency</a:t>
            </a:r>
          </a:p>
          <a:p>
            <a:pPr marL="578712" lvl="1" indent="-289356" algn="l">
              <a:lnSpc>
                <a:spcPts val="5039"/>
              </a:lnSpc>
              <a:buFont typeface="Arial"/>
              <a:buChar char="•"/>
            </a:pPr>
            <a:r>
              <a:rPr lang="en-US" sz="26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Traditional systems rely on lag indicators like DPD</a:t>
            </a:r>
          </a:p>
          <a:p>
            <a:pPr marL="578712" lvl="1" indent="-289356" algn="l">
              <a:lnSpc>
                <a:spcPts val="5039"/>
              </a:lnSpc>
              <a:buFont typeface="Arial"/>
              <a:buChar char="•"/>
            </a:pPr>
            <a:r>
              <a:rPr lang="en-US" sz="26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Missed early-warning signals lead to higher roll-rates</a:t>
            </a:r>
          </a:p>
          <a:p>
            <a:pPr marL="578712" lvl="1" indent="-289356" algn="l">
              <a:lnSpc>
                <a:spcPts val="5039"/>
              </a:lnSpc>
              <a:buFont typeface="Arial"/>
              <a:buChar char="•"/>
            </a:pPr>
            <a:r>
              <a:rPr lang="en-US" sz="26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Need a lightweight, proactive system to flag early risk</a:t>
            </a:r>
          </a:p>
          <a:p>
            <a:pPr algn="l">
              <a:lnSpc>
                <a:spcPts val="5039"/>
              </a:lnSpc>
            </a:pPr>
            <a:r>
              <a:rPr lang="en-US" sz="26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GOAL:</a:t>
            </a:r>
          </a:p>
          <a:p>
            <a:pPr algn="l">
              <a:lnSpc>
                <a:spcPts val="5039"/>
              </a:lnSpc>
            </a:pPr>
            <a:r>
              <a:rPr lang="en-US" sz="26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👉 Detect high-risk customers before they miss payments</a:t>
            </a:r>
          </a:p>
          <a:p>
            <a:pPr algn="l">
              <a:lnSpc>
                <a:spcPts val="3779"/>
              </a:lnSpc>
            </a:pPr>
            <a:endParaRPr lang="en-US" sz="268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5222380" y="2627048"/>
            <a:ext cx="7532043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Early Delinquency Detection Matters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441" y="1707214"/>
            <a:ext cx="13542559" cy="546693"/>
            <a:chOff x="0" y="0"/>
            <a:chExt cx="3566765" cy="143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6764" cy="143985"/>
            </a:xfrm>
            <a:custGeom>
              <a:avLst/>
              <a:gdLst/>
              <a:ahLst/>
              <a:cxnLst/>
              <a:rect l="l" t="t" r="r" b="b"/>
              <a:pathLst>
                <a:path w="3566764" h="143985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614228" flipH="1">
            <a:off x="4278075" y="1183473"/>
            <a:ext cx="1888611" cy="1864574"/>
          </a:xfrm>
          <a:custGeom>
            <a:avLst/>
            <a:gdLst/>
            <a:ahLst/>
            <a:cxnLst/>
            <a:rect l="l" t="t" r="r" b="b"/>
            <a:pathLst>
              <a:path w="1888611" h="1864574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-128588"/>
            <a:ext cx="18234675" cy="2012445"/>
            <a:chOff x="0" y="0"/>
            <a:chExt cx="4802548" cy="5300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02548" cy="530027"/>
            </a:xfrm>
            <a:custGeom>
              <a:avLst/>
              <a:gdLst/>
              <a:ahLst/>
              <a:cxnLst/>
              <a:rect l="l" t="t" r="r" b="b"/>
              <a:pathLst>
                <a:path w="4802548" h="530027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96172" y="9604756"/>
            <a:ext cx="11255645" cy="682244"/>
            <a:chOff x="0" y="0"/>
            <a:chExt cx="2964450" cy="179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4450" cy="179686"/>
            </a:xfrm>
            <a:custGeom>
              <a:avLst/>
              <a:gdLst/>
              <a:ahLst/>
              <a:cxnLst/>
              <a:rect l="l" t="t" r="r" b="b"/>
              <a:pathLst>
                <a:path w="2964450" h="179686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441" y="-78662"/>
            <a:ext cx="13542559" cy="314384"/>
            <a:chOff x="0" y="0"/>
            <a:chExt cx="3566765" cy="82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6764" cy="82801"/>
            </a:xfrm>
            <a:custGeom>
              <a:avLst/>
              <a:gdLst/>
              <a:ahLst/>
              <a:cxnLst/>
              <a:rect l="l" t="t" r="r" b="b"/>
              <a:pathLst>
                <a:path w="3566764" h="82801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70318" y="-128588"/>
            <a:ext cx="2917270" cy="2812786"/>
            <a:chOff x="0" y="0"/>
            <a:chExt cx="633931" cy="6112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3931" cy="611226"/>
            </a:xfrm>
            <a:custGeom>
              <a:avLst/>
              <a:gdLst/>
              <a:ahLst/>
              <a:cxnLst/>
              <a:rect l="l" t="t" r="r" b="b"/>
              <a:pathLst>
                <a:path w="633931" h="611226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73670" y="9604756"/>
            <a:ext cx="1543050" cy="682244"/>
            <a:chOff x="0" y="0"/>
            <a:chExt cx="406400" cy="1796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039709" y="9604756"/>
            <a:ext cx="1543050" cy="682244"/>
            <a:chOff x="0" y="0"/>
            <a:chExt cx="406400" cy="179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748" y="9604756"/>
            <a:ext cx="1543050" cy="682244"/>
            <a:chOff x="0" y="0"/>
            <a:chExt cx="406400" cy="1796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604756"/>
            <a:ext cx="498703" cy="682244"/>
            <a:chOff x="0" y="0"/>
            <a:chExt cx="406400" cy="5559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29997" y="9604756"/>
            <a:ext cx="498703" cy="682244"/>
            <a:chOff x="0" y="0"/>
            <a:chExt cx="406400" cy="5559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344510" y="9258300"/>
            <a:ext cx="2326640" cy="1028700"/>
            <a:chOff x="0" y="0"/>
            <a:chExt cx="406400" cy="179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781735" y="-796920"/>
            <a:ext cx="1464533" cy="1704183"/>
            <a:chOff x="0" y="0"/>
            <a:chExt cx="6985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7022668" y="-516562"/>
            <a:ext cx="982667" cy="1143467"/>
            <a:chOff x="0" y="0"/>
            <a:chExt cx="6985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369904" y="626905"/>
            <a:ext cx="823662" cy="958443"/>
            <a:chOff x="0" y="0"/>
            <a:chExt cx="6985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6505406" y="784580"/>
            <a:ext cx="552658" cy="643092"/>
            <a:chOff x="0" y="0"/>
            <a:chExt cx="6985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505514" y="1275719"/>
            <a:ext cx="2674083" cy="3111660"/>
            <a:chOff x="0" y="0"/>
            <a:chExt cx="6985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793523" y="1610857"/>
            <a:ext cx="2098064" cy="2441383"/>
            <a:chOff x="0" y="0"/>
            <a:chExt cx="6985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138679" y="2012493"/>
            <a:ext cx="1407751" cy="1638110"/>
            <a:chOff x="0" y="0"/>
            <a:chExt cx="6985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4021003" y="2831548"/>
            <a:ext cx="10893140" cy="5937324"/>
          </a:xfrm>
          <a:custGeom>
            <a:avLst/>
            <a:gdLst/>
            <a:ahLst/>
            <a:cxnLst/>
            <a:rect l="l" t="t" r="r" b="b"/>
            <a:pathLst>
              <a:path w="10893140" h="5937324">
                <a:moveTo>
                  <a:pt x="0" y="0"/>
                </a:moveTo>
                <a:lnTo>
                  <a:pt x="10893140" y="0"/>
                </a:lnTo>
                <a:lnTo>
                  <a:pt x="10893140" y="5937325"/>
                </a:lnTo>
                <a:lnTo>
                  <a:pt x="0" y="5937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6101285" y="451688"/>
            <a:ext cx="7744770" cy="606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Interpreting Results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441" y="1707214"/>
            <a:ext cx="13542559" cy="546693"/>
            <a:chOff x="0" y="0"/>
            <a:chExt cx="3566765" cy="143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6764" cy="143985"/>
            </a:xfrm>
            <a:custGeom>
              <a:avLst/>
              <a:gdLst/>
              <a:ahLst/>
              <a:cxnLst/>
              <a:rect l="l" t="t" r="r" b="b"/>
              <a:pathLst>
                <a:path w="3566764" h="143985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614228" flipH="1">
            <a:off x="4278075" y="1183473"/>
            <a:ext cx="1888611" cy="1864574"/>
          </a:xfrm>
          <a:custGeom>
            <a:avLst/>
            <a:gdLst/>
            <a:ahLst/>
            <a:cxnLst/>
            <a:rect l="l" t="t" r="r" b="b"/>
            <a:pathLst>
              <a:path w="1888611" h="1864574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-128588"/>
            <a:ext cx="18234675" cy="2012445"/>
            <a:chOff x="0" y="0"/>
            <a:chExt cx="4802548" cy="5300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02548" cy="530027"/>
            </a:xfrm>
            <a:custGeom>
              <a:avLst/>
              <a:gdLst/>
              <a:ahLst/>
              <a:cxnLst/>
              <a:rect l="l" t="t" r="r" b="b"/>
              <a:pathLst>
                <a:path w="4802548" h="530027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96172" y="9604756"/>
            <a:ext cx="11255645" cy="682244"/>
            <a:chOff x="0" y="0"/>
            <a:chExt cx="2964450" cy="179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4450" cy="179686"/>
            </a:xfrm>
            <a:custGeom>
              <a:avLst/>
              <a:gdLst/>
              <a:ahLst/>
              <a:cxnLst/>
              <a:rect l="l" t="t" r="r" b="b"/>
              <a:pathLst>
                <a:path w="2964450" h="179686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441" y="-78662"/>
            <a:ext cx="13542559" cy="314384"/>
            <a:chOff x="0" y="0"/>
            <a:chExt cx="3566765" cy="82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6764" cy="82801"/>
            </a:xfrm>
            <a:custGeom>
              <a:avLst/>
              <a:gdLst/>
              <a:ahLst/>
              <a:cxnLst/>
              <a:rect l="l" t="t" r="r" b="b"/>
              <a:pathLst>
                <a:path w="3566764" h="82801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70318" y="-128588"/>
            <a:ext cx="2917270" cy="2812786"/>
            <a:chOff x="0" y="0"/>
            <a:chExt cx="633931" cy="6112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3931" cy="611226"/>
            </a:xfrm>
            <a:custGeom>
              <a:avLst/>
              <a:gdLst/>
              <a:ahLst/>
              <a:cxnLst/>
              <a:rect l="l" t="t" r="r" b="b"/>
              <a:pathLst>
                <a:path w="633931" h="611226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73670" y="9604756"/>
            <a:ext cx="1543050" cy="682244"/>
            <a:chOff x="0" y="0"/>
            <a:chExt cx="406400" cy="1796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039709" y="9604756"/>
            <a:ext cx="1543050" cy="682244"/>
            <a:chOff x="0" y="0"/>
            <a:chExt cx="406400" cy="179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748" y="9604756"/>
            <a:ext cx="1543050" cy="682244"/>
            <a:chOff x="0" y="0"/>
            <a:chExt cx="406400" cy="1796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604756"/>
            <a:ext cx="498703" cy="682244"/>
            <a:chOff x="0" y="0"/>
            <a:chExt cx="406400" cy="5559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29997" y="9604756"/>
            <a:ext cx="498703" cy="682244"/>
            <a:chOff x="0" y="0"/>
            <a:chExt cx="406400" cy="5559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344510" y="9258300"/>
            <a:ext cx="2326640" cy="1028700"/>
            <a:chOff x="0" y="0"/>
            <a:chExt cx="406400" cy="179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781735" y="-796920"/>
            <a:ext cx="1464533" cy="1704183"/>
            <a:chOff x="0" y="0"/>
            <a:chExt cx="6985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7022668" y="-516562"/>
            <a:ext cx="982667" cy="1143467"/>
            <a:chOff x="0" y="0"/>
            <a:chExt cx="6985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369904" y="626905"/>
            <a:ext cx="823662" cy="958443"/>
            <a:chOff x="0" y="0"/>
            <a:chExt cx="6985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6505406" y="784580"/>
            <a:ext cx="552658" cy="643092"/>
            <a:chOff x="0" y="0"/>
            <a:chExt cx="6985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505514" y="1275719"/>
            <a:ext cx="2674083" cy="3111660"/>
            <a:chOff x="0" y="0"/>
            <a:chExt cx="6985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793523" y="1610857"/>
            <a:ext cx="2098064" cy="2441383"/>
            <a:chOff x="0" y="0"/>
            <a:chExt cx="6985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138679" y="2012493"/>
            <a:ext cx="1407751" cy="1638110"/>
            <a:chOff x="0" y="0"/>
            <a:chExt cx="6985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3528953" y="2831548"/>
            <a:ext cx="12294441" cy="6335485"/>
          </a:xfrm>
          <a:custGeom>
            <a:avLst/>
            <a:gdLst/>
            <a:ahLst/>
            <a:cxnLst/>
            <a:rect l="l" t="t" r="r" b="b"/>
            <a:pathLst>
              <a:path w="12294441" h="6335485">
                <a:moveTo>
                  <a:pt x="0" y="0"/>
                </a:moveTo>
                <a:lnTo>
                  <a:pt x="12294441" y="0"/>
                </a:lnTo>
                <a:lnTo>
                  <a:pt x="12294441" y="6335485"/>
                </a:lnTo>
                <a:lnTo>
                  <a:pt x="0" y="6335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0638"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6101285" y="451688"/>
            <a:ext cx="7744770" cy="606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Feature Improvements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441" y="1707214"/>
            <a:ext cx="13542559" cy="546693"/>
            <a:chOff x="0" y="0"/>
            <a:chExt cx="3566765" cy="143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6764" cy="143985"/>
            </a:xfrm>
            <a:custGeom>
              <a:avLst/>
              <a:gdLst/>
              <a:ahLst/>
              <a:cxnLst/>
              <a:rect l="l" t="t" r="r" b="b"/>
              <a:pathLst>
                <a:path w="3566764" h="143985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614228" flipH="1">
            <a:off x="4278075" y="1183473"/>
            <a:ext cx="1888611" cy="1864574"/>
          </a:xfrm>
          <a:custGeom>
            <a:avLst/>
            <a:gdLst/>
            <a:ahLst/>
            <a:cxnLst/>
            <a:rect l="l" t="t" r="r" b="b"/>
            <a:pathLst>
              <a:path w="1888611" h="1864574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-128588"/>
            <a:ext cx="18234675" cy="2012445"/>
            <a:chOff x="0" y="0"/>
            <a:chExt cx="4802548" cy="5300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02548" cy="530027"/>
            </a:xfrm>
            <a:custGeom>
              <a:avLst/>
              <a:gdLst/>
              <a:ahLst/>
              <a:cxnLst/>
              <a:rect l="l" t="t" r="r" b="b"/>
              <a:pathLst>
                <a:path w="4802548" h="530027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96172" y="9604756"/>
            <a:ext cx="11255645" cy="682244"/>
            <a:chOff x="0" y="0"/>
            <a:chExt cx="2964450" cy="179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4450" cy="179686"/>
            </a:xfrm>
            <a:custGeom>
              <a:avLst/>
              <a:gdLst/>
              <a:ahLst/>
              <a:cxnLst/>
              <a:rect l="l" t="t" r="r" b="b"/>
              <a:pathLst>
                <a:path w="2964450" h="179686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441" y="-78662"/>
            <a:ext cx="13542559" cy="314384"/>
            <a:chOff x="0" y="0"/>
            <a:chExt cx="3566765" cy="82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6764" cy="82801"/>
            </a:xfrm>
            <a:custGeom>
              <a:avLst/>
              <a:gdLst/>
              <a:ahLst/>
              <a:cxnLst/>
              <a:rect l="l" t="t" r="r" b="b"/>
              <a:pathLst>
                <a:path w="3566764" h="82801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70318" y="-128588"/>
            <a:ext cx="2917270" cy="2812786"/>
            <a:chOff x="0" y="0"/>
            <a:chExt cx="633931" cy="6112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3931" cy="611226"/>
            </a:xfrm>
            <a:custGeom>
              <a:avLst/>
              <a:gdLst/>
              <a:ahLst/>
              <a:cxnLst/>
              <a:rect l="l" t="t" r="r" b="b"/>
              <a:pathLst>
                <a:path w="633931" h="611226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73670" y="9604756"/>
            <a:ext cx="1543050" cy="682244"/>
            <a:chOff x="0" y="0"/>
            <a:chExt cx="406400" cy="1796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039709" y="9604756"/>
            <a:ext cx="1543050" cy="682244"/>
            <a:chOff x="0" y="0"/>
            <a:chExt cx="406400" cy="179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748" y="9604756"/>
            <a:ext cx="1543050" cy="682244"/>
            <a:chOff x="0" y="0"/>
            <a:chExt cx="406400" cy="1796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604756"/>
            <a:ext cx="498703" cy="682244"/>
            <a:chOff x="0" y="0"/>
            <a:chExt cx="406400" cy="5559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29997" y="9604756"/>
            <a:ext cx="498703" cy="682244"/>
            <a:chOff x="0" y="0"/>
            <a:chExt cx="406400" cy="5559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344510" y="9258300"/>
            <a:ext cx="2326640" cy="1028700"/>
            <a:chOff x="0" y="0"/>
            <a:chExt cx="406400" cy="179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781735" y="-796920"/>
            <a:ext cx="1464533" cy="1704183"/>
            <a:chOff x="0" y="0"/>
            <a:chExt cx="6985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7022668" y="-516562"/>
            <a:ext cx="982667" cy="1143467"/>
            <a:chOff x="0" y="0"/>
            <a:chExt cx="6985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369904" y="626905"/>
            <a:ext cx="823662" cy="958443"/>
            <a:chOff x="0" y="0"/>
            <a:chExt cx="6985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6505406" y="784580"/>
            <a:ext cx="552658" cy="643092"/>
            <a:chOff x="0" y="0"/>
            <a:chExt cx="6985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505514" y="1275719"/>
            <a:ext cx="2674083" cy="3111660"/>
            <a:chOff x="0" y="0"/>
            <a:chExt cx="6985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793523" y="1610857"/>
            <a:ext cx="2098064" cy="2441383"/>
            <a:chOff x="0" y="0"/>
            <a:chExt cx="6985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138679" y="2012493"/>
            <a:ext cx="1407751" cy="1638110"/>
            <a:chOff x="0" y="0"/>
            <a:chExt cx="6985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1859853" y="2748761"/>
            <a:ext cx="4922686" cy="6611594"/>
          </a:xfrm>
          <a:custGeom>
            <a:avLst/>
            <a:gdLst/>
            <a:ahLst/>
            <a:cxnLst/>
            <a:rect l="l" t="t" r="r" b="b"/>
            <a:pathLst>
              <a:path w="4922686" h="6611594">
                <a:moveTo>
                  <a:pt x="0" y="0"/>
                </a:moveTo>
                <a:lnTo>
                  <a:pt x="4922687" y="0"/>
                </a:lnTo>
                <a:lnTo>
                  <a:pt x="4922687" y="6611595"/>
                </a:lnTo>
                <a:lnTo>
                  <a:pt x="0" y="6611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9065" r="-153901" b="-19258"/>
            </a:stretch>
          </a:blipFill>
        </p:spPr>
      </p:sp>
      <p:sp>
        <p:nvSpPr>
          <p:cNvPr id="58" name="Freeform 58"/>
          <p:cNvSpPr/>
          <p:nvPr/>
        </p:nvSpPr>
        <p:spPr>
          <a:xfrm>
            <a:off x="6779158" y="3987165"/>
            <a:ext cx="10002577" cy="3884334"/>
          </a:xfrm>
          <a:custGeom>
            <a:avLst/>
            <a:gdLst/>
            <a:ahLst/>
            <a:cxnLst/>
            <a:rect l="l" t="t" r="r" b="b"/>
            <a:pathLst>
              <a:path w="10002577" h="3884334">
                <a:moveTo>
                  <a:pt x="0" y="0"/>
                </a:moveTo>
                <a:lnTo>
                  <a:pt x="10002577" y="0"/>
                </a:lnTo>
                <a:lnTo>
                  <a:pt x="10002577" y="3884334"/>
                </a:lnTo>
                <a:lnTo>
                  <a:pt x="0" y="38843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9" name="TextBox 59"/>
          <p:cNvSpPr txBox="1"/>
          <p:nvPr/>
        </p:nvSpPr>
        <p:spPr>
          <a:xfrm>
            <a:off x="6101285" y="451688"/>
            <a:ext cx="7744770" cy="177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Scaling to Real Banking Environment</a:t>
            </a:r>
          </a:p>
          <a:p>
            <a:pPr algn="l">
              <a:lnSpc>
                <a:spcPts val="4644"/>
              </a:lnSpc>
            </a:pPr>
            <a:endParaRPr lang="en-US" sz="4261" b="1">
              <a:solidFill>
                <a:srgbClr val="FFFFFF"/>
              </a:solidFill>
              <a:latin typeface="Tomorrow Bold"/>
              <a:ea typeface="Tomorrow Bold"/>
              <a:cs typeface="Tomorrow Bold"/>
              <a:sym typeface="Tomorrow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441" y="1707214"/>
            <a:ext cx="13542559" cy="546693"/>
            <a:chOff x="0" y="0"/>
            <a:chExt cx="3566765" cy="143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6764" cy="143985"/>
            </a:xfrm>
            <a:custGeom>
              <a:avLst/>
              <a:gdLst/>
              <a:ahLst/>
              <a:cxnLst/>
              <a:rect l="l" t="t" r="r" b="b"/>
              <a:pathLst>
                <a:path w="3566764" h="143985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614228" flipH="1">
            <a:off x="4278075" y="1183473"/>
            <a:ext cx="1888611" cy="1864574"/>
          </a:xfrm>
          <a:custGeom>
            <a:avLst/>
            <a:gdLst/>
            <a:ahLst/>
            <a:cxnLst/>
            <a:rect l="l" t="t" r="r" b="b"/>
            <a:pathLst>
              <a:path w="1888611" h="1864574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-128588"/>
            <a:ext cx="18234675" cy="2012445"/>
            <a:chOff x="0" y="0"/>
            <a:chExt cx="4802548" cy="5300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02548" cy="530027"/>
            </a:xfrm>
            <a:custGeom>
              <a:avLst/>
              <a:gdLst/>
              <a:ahLst/>
              <a:cxnLst/>
              <a:rect l="l" t="t" r="r" b="b"/>
              <a:pathLst>
                <a:path w="4802548" h="530027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96172" y="9604756"/>
            <a:ext cx="11255645" cy="682244"/>
            <a:chOff x="0" y="0"/>
            <a:chExt cx="2964450" cy="179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4450" cy="179686"/>
            </a:xfrm>
            <a:custGeom>
              <a:avLst/>
              <a:gdLst/>
              <a:ahLst/>
              <a:cxnLst/>
              <a:rect l="l" t="t" r="r" b="b"/>
              <a:pathLst>
                <a:path w="2964450" h="179686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441" y="-78662"/>
            <a:ext cx="13542559" cy="314384"/>
            <a:chOff x="0" y="0"/>
            <a:chExt cx="3566765" cy="82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6764" cy="82801"/>
            </a:xfrm>
            <a:custGeom>
              <a:avLst/>
              <a:gdLst/>
              <a:ahLst/>
              <a:cxnLst/>
              <a:rect l="l" t="t" r="r" b="b"/>
              <a:pathLst>
                <a:path w="3566764" h="82801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70318" y="-128588"/>
            <a:ext cx="2917270" cy="2812786"/>
            <a:chOff x="0" y="0"/>
            <a:chExt cx="633931" cy="6112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3931" cy="611226"/>
            </a:xfrm>
            <a:custGeom>
              <a:avLst/>
              <a:gdLst/>
              <a:ahLst/>
              <a:cxnLst/>
              <a:rect l="l" t="t" r="r" b="b"/>
              <a:pathLst>
                <a:path w="633931" h="611226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73670" y="9604756"/>
            <a:ext cx="1543050" cy="682244"/>
            <a:chOff x="0" y="0"/>
            <a:chExt cx="406400" cy="1796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039709" y="9604756"/>
            <a:ext cx="1543050" cy="682244"/>
            <a:chOff x="0" y="0"/>
            <a:chExt cx="406400" cy="179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748" y="9604756"/>
            <a:ext cx="1543050" cy="682244"/>
            <a:chOff x="0" y="0"/>
            <a:chExt cx="406400" cy="1796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604756"/>
            <a:ext cx="498703" cy="682244"/>
            <a:chOff x="0" y="0"/>
            <a:chExt cx="406400" cy="5559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29997" y="9604756"/>
            <a:ext cx="498703" cy="682244"/>
            <a:chOff x="0" y="0"/>
            <a:chExt cx="406400" cy="5559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344510" y="9258300"/>
            <a:ext cx="2326640" cy="1028700"/>
            <a:chOff x="0" y="0"/>
            <a:chExt cx="406400" cy="179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781735" y="-796920"/>
            <a:ext cx="1464533" cy="1704183"/>
            <a:chOff x="0" y="0"/>
            <a:chExt cx="6985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7022668" y="-516562"/>
            <a:ext cx="982667" cy="1143467"/>
            <a:chOff x="0" y="0"/>
            <a:chExt cx="6985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369904" y="626905"/>
            <a:ext cx="823662" cy="958443"/>
            <a:chOff x="0" y="0"/>
            <a:chExt cx="6985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6505406" y="784580"/>
            <a:ext cx="552658" cy="643092"/>
            <a:chOff x="0" y="0"/>
            <a:chExt cx="6985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505514" y="1275719"/>
            <a:ext cx="2674083" cy="3111660"/>
            <a:chOff x="0" y="0"/>
            <a:chExt cx="6985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793523" y="1610857"/>
            <a:ext cx="2098064" cy="2441383"/>
            <a:chOff x="0" y="0"/>
            <a:chExt cx="6985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138679" y="2012493"/>
            <a:ext cx="1407751" cy="1638110"/>
            <a:chOff x="0" y="0"/>
            <a:chExt cx="6985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606034" y="4537659"/>
            <a:ext cx="9635447" cy="2536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1891" lvl="1" indent="-310945" algn="l">
              <a:lnSpc>
                <a:spcPts val="5156"/>
              </a:lnSpc>
              <a:buFont typeface="Arial"/>
              <a:buChar char="•"/>
            </a:pPr>
            <a:r>
              <a:rPr lang="en-US" sz="28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Built a fully working end-to-end early-warning system</a:t>
            </a:r>
          </a:p>
          <a:p>
            <a:pPr marL="621891" lvl="1" indent="-310945" algn="l">
              <a:lnSpc>
                <a:spcPts val="5156"/>
              </a:lnSpc>
              <a:buFont typeface="Arial"/>
              <a:buChar char="•"/>
            </a:pPr>
            <a:r>
              <a:rPr lang="en-US" sz="28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Clean UI + explainability + actionable insights</a:t>
            </a:r>
          </a:p>
          <a:p>
            <a:pPr marL="621891" lvl="1" indent="-310945" algn="l">
              <a:lnSpc>
                <a:spcPts val="5156"/>
              </a:lnSpc>
              <a:buFont typeface="Arial"/>
              <a:buChar char="•"/>
            </a:pPr>
            <a:r>
              <a:rPr lang="en-US" sz="28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Helps reduce delinquency and improve collections</a:t>
            </a:r>
          </a:p>
          <a:p>
            <a:pPr marL="621891" lvl="1" indent="-310945" algn="l">
              <a:lnSpc>
                <a:spcPts val="5156"/>
              </a:lnSpc>
              <a:buFont typeface="Arial"/>
              <a:buChar char="•"/>
            </a:pPr>
            <a:r>
              <a:rPr lang="en-US" sz="28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Ready for next stage: ML model integration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6101285" y="451688"/>
            <a:ext cx="7744770" cy="60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4"/>
              </a:lnSpc>
            </a:pPr>
            <a:r>
              <a:rPr lang="en-US" sz="42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Conclusion</a:t>
            </a:r>
          </a:p>
        </p:txBody>
      </p:sp>
      <p:sp>
        <p:nvSpPr>
          <p:cNvPr id="59" name="Freeform 59"/>
          <p:cNvSpPr/>
          <p:nvPr/>
        </p:nvSpPr>
        <p:spPr>
          <a:xfrm>
            <a:off x="11062478" y="2715956"/>
            <a:ext cx="6076201" cy="6426752"/>
          </a:xfrm>
          <a:custGeom>
            <a:avLst/>
            <a:gdLst/>
            <a:ahLst/>
            <a:cxnLst/>
            <a:rect l="l" t="t" r="r" b="b"/>
            <a:pathLst>
              <a:path w="6076201" h="6426752">
                <a:moveTo>
                  <a:pt x="0" y="0"/>
                </a:moveTo>
                <a:lnTo>
                  <a:pt x="6076201" y="0"/>
                </a:lnTo>
                <a:lnTo>
                  <a:pt x="6076201" y="6426751"/>
                </a:lnTo>
                <a:lnTo>
                  <a:pt x="0" y="6426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26" t="-99109" r="-29858"/>
            </a:stretch>
          </a:blipFill>
        </p:spPr>
      </p:sp>
      <p:sp>
        <p:nvSpPr>
          <p:cNvPr id="3" name="Freeform 3"/>
          <p:cNvSpPr/>
          <p:nvPr/>
        </p:nvSpPr>
        <p:spPr>
          <a:xfrm rot="6614228" flipH="1">
            <a:off x="1963197" y="3834873"/>
            <a:ext cx="1000490" cy="987756"/>
          </a:xfrm>
          <a:custGeom>
            <a:avLst/>
            <a:gdLst/>
            <a:ahLst/>
            <a:cxnLst/>
            <a:rect l="l" t="t" r="r" b="b"/>
            <a:pathLst>
              <a:path w="1000490" h="987756">
                <a:moveTo>
                  <a:pt x="1000490" y="0"/>
                </a:moveTo>
                <a:lnTo>
                  <a:pt x="0" y="0"/>
                </a:lnTo>
                <a:lnTo>
                  <a:pt x="0" y="987757"/>
                </a:lnTo>
                <a:lnTo>
                  <a:pt x="1000490" y="987757"/>
                </a:lnTo>
                <a:lnTo>
                  <a:pt x="100049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735694" y="7481921"/>
            <a:ext cx="1861414" cy="2166009"/>
            <a:chOff x="0" y="0"/>
            <a:chExt cx="6985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657806" y="-644520"/>
            <a:ext cx="1893194" cy="2145689"/>
            <a:chOff x="0" y="0"/>
            <a:chExt cx="698500" cy="7916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791659"/>
            </a:xfrm>
            <a:custGeom>
              <a:avLst/>
              <a:gdLst/>
              <a:ahLst/>
              <a:cxnLst/>
              <a:rect l="l" t="t" r="r" b="b"/>
              <a:pathLst>
                <a:path w="698500" h="791659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88459"/>
                  </a:lnTo>
                  <a:lnTo>
                    <a:pt x="349250" y="791659"/>
                  </a:lnTo>
                  <a:lnTo>
                    <a:pt x="0" y="58845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01600"/>
              <a:ext cx="698500" cy="550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303229" y="544701"/>
            <a:ext cx="1244349" cy="1447970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28700" y="1028700"/>
            <a:ext cx="4962862" cy="3058927"/>
          </a:xfrm>
          <a:custGeom>
            <a:avLst/>
            <a:gdLst/>
            <a:ahLst/>
            <a:cxnLst/>
            <a:rect l="l" t="t" r="r" b="b"/>
            <a:pathLst>
              <a:path w="4962862" h="3058927">
                <a:moveTo>
                  <a:pt x="0" y="0"/>
                </a:moveTo>
                <a:lnTo>
                  <a:pt x="4962862" y="0"/>
                </a:lnTo>
                <a:lnTo>
                  <a:pt x="4962862" y="3058927"/>
                </a:lnTo>
                <a:lnTo>
                  <a:pt x="0" y="30589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6320692" y="8913120"/>
            <a:ext cx="1226887" cy="1427650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462677" y="9582417"/>
            <a:ext cx="12479904" cy="1197508"/>
            <a:chOff x="0" y="0"/>
            <a:chExt cx="4559895" cy="4375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559895" cy="437544"/>
            </a:xfrm>
            <a:custGeom>
              <a:avLst/>
              <a:gdLst/>
              <a:ahLst/>
              <a:cxnLst/>
              <a:rect l="l" t="t" r="r" b="b"/>
              <a:pathLst>
                <a:path w="4559895" h="437544">
                  <a:moveTo>
                    <a:pt x="203200" y="0"/>
                  </a:moveTo>
                  <a:lnTo>
                    <a:pt x="4559895" y="0"/>
                  </a:lnTo>
                  <a:lnTo>
                    <a:pt x="4356695" y="437544"/>
                  </a:lnTo>
                  <a:lnTo>
                    <a:pt x="0" y="43754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-38100"/>
              <a:ext cx="4356695" cy="4756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4242376" flipH="1" flipV="1">
            <a:off x="6411535" y="7154880"/>
            <a:ext cx="1000490" cy="987756"/>
          </a:xfrm>
          <a:custGeom>
            <a:avLst/>
            <a:gdLst/>
            <a:ahLst/>
            <a:cxnLst/>
            <a:rect l="l" t="t" r="r" b="b"/>
            <a:pathLst>
              <a:path w="1000490" h="987756">
                <a:moveTo>
                  <a:pt x="1000490" y="987756"/>
                </a:moveTo>
                <a:lnTo>
                  <a:pt x="0" y="987756"/>
                </a:lnTo>
                <a:lnTo>
                  <a:pt x="0" y="0"/>
                </a:lnTo>
                <a:lnTo>
                  <a:pt x="1000490" y="0"/>
                </a:lnTo>
                <a:lnTo>
                  <a:pt x="1000490" y="98775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>
            <a:off x="2818778" y="4328751"/>
            <a:ext cx="4962862" cy="3058927"/>
          </a:xfrm>
          <a:custGeom>
            <a:avLst/>
            <a:gdLst/>
            <a:ahLst/>
            <a:cxnLst/>
            <a:rect l="l" t="t" r="r" b="b"/>
            <a:pathLst>
              <a:path w="4962862" h="3058927">
                <a:moveTo>
                  <a:pt x="4962862" y="0"/>
                </a:moveTo>
                <a:lnTo>
                  <a:pt x="0" y="0"/>
                </a:lnTo>
                <a:lnTo>
                  <a:pt x="0" y="3058928"/>
                </a:lnTo>
                <a:lnTo>
                  <a:pt x="4962862" y="3058928"/>
                </a:lnTo>
                <a:lnTo>
                  <a:pt x="496286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004261" y="595144"/>
            <a:ext cx="3777379" cy="4373807"/>
          </a:xfrm>
          <a:custGeom>
            <a:avLst/>
            <a:gdLst/>
            <a:ahLst/>
            <a:cxnLst/>
            <a:rect l="l" t="t" r="r" b="b"/>
            <a:pathLst>
              <a:path w="3777379" h="4373807">
                <a:moveTo>
                  <a:pt x="0" y="0"/>
                </a:moveTo>
                <a:lnTo>
                  <a:pt x="3777379" y="0"/>
                </a:lnTo>
                <a:lnTo>
                  <a:pt x="3777379" y="4373807"/>
                </a:lnTo>
                <a:lnTo>
                  <a:pt x="0" y="43738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-939048" y="8913120"/>
            <a:ext cx="9110785" cy="1866804"/>
            <a:chOff x="0" y="0"/>
            <a:chExt cx="3328890" cy="68209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328890" cy="682091"/>
            </a:xfrm>
            <a:custGeom>
              <a:avLst/>
              <a:gdLst/>
              <a:ahLst/>
              <a:cxnLst/>
              <a:rect l="l" t="t" r="r" b="b"/>
              <a:pathLst>
                <a:path w="3328890" h="682091">
                  <a:moveTo>
                    <a:pt x="203200" y="0"/>
                  </a:moveTo>
                  <a:lnTo>
                    <a:pt x="3328890" y="0"/>
                  </a:lnTo>
                  <a:lnTo>
                    <a:pt x="3125690" y="682091"/>
                  </a:lnTo>
                  <a:lnTo>
                    <a:pt x="0" y="6820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01600" y="-38100"/>
              <a:ext cx="3125690" cy="720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041471" y="2248204"/>
            <a:ext cx="10116263" cy="177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96"/>
              </a:lnSpc>
            </a:pPr>
            <a:r>
              <a:rPr lang="en-US" sz="1231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Thank You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7442757" y="654347"/>
            <a:ext cx="1911822" cy="2166801"/>
            <a:chOff x="0" y="0"/>
            <a:chExt cx="698500" cy="79165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98500" cy="791659"/>
            </a:xfrm>
            <a:custGeom>
              <a:avLst/>
              <a:gdLst/>
              <a:ahLst/>
              <a:cxnLst/>
              <a:rect l="l" t="t" r="r" b="b"/>
              <a:pathLst>
                <a:path w="698500" h="791659">
                  <a:moveTo>
                    <a:pt x="349250" y="0"/>
                  </a:moveTo>
                  <a:lnTo>
                    <a:pt x="698500" y="203200"/>
                  </a:lnTo>
                  <a:lnTo>
                    <a:pt x="698500" y="588459"/>
                  </a:lnTo>
                  <a:lnTo>
                    <a:pt x="349250" y="791659"/>
                  </a:lnTo>
                  <a:lnTo>
                    <a:pt x="0" y="588459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101600"/>
              <a:ext cx="698500" cy="550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6934135" y="-644520"/>
            <a:ext cx="1464533" cy="1704183"/>
            <a:chOff x="0" y="0"/>
            <a:chExt cx="6985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7175068" y="-364162"/>
            <a:ext cx="982667" cy="1143467"/>
            <a:chOff x="0" y="0"/>
            <a:chExt cx="6985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522304" y="779305"/>
            <a:ext cx="823662" cy="958443"/>
            <a:chOff x="0" y="0"/>
            <a:chExt cx="6985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6657806" y="936980"/>
            <a:ext cx="552658" cy="643092"/>
            <a:chOff x="0" y="0"/>
            <a:chExt cx="6985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7666401" y="779305"/>
            <a:ext cx="1377586" cy="1603009"/>
            <a:chOff x="0" y="0"/>
            <a:chExt cx="6985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7893030" y="1043019"/>
            <a:ext cx="924327" cy="1075581"/>
            <a:chOff x="0" y="0"/>
            <a:chExt cx="6985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934135" y="7744883"/>
            <a:ext cx="1464533" cy="1704183"/>
            <a:chOff x="0" y="0"/>
            <a:chExt cx="6985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7175068" y="8025241"/>
            <a:ext cx="982667" cy="1143467"/>
            <a:chOff x="0" y="0"/>
            <a:chExt cx="6985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6522304" y="9168708"/>
            <a:ext cx="823662" cy="958443"/>
            <a:chOff x="0" y="0"/>
            <a:chExt cx="6985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6657806" y="9326383"/>
            <a:ext cx="552658" cy="643092"/>
            <a:chOff x="0" y="0"/>
            <a:chExt cx="6985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7666401" y="9168708"/>
            <a:ext cx="1377586" cy="1603009"/>
            <a:chOff x="0" y="0"/>
            <a:chExt cx="6985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7893030" y="9432422"/>
            <a:ext cx="924327" cy="1075581"/>
            <a:chOff x="0" y="0"/>
            <a:chExt cx="6985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827148" y="4789697"/>
            <a:ext cx="2034515" cy="1882851"/>
          </a:xfrm>
          <a:custGeom>
            <a:avLst/>
            <a:gdLst/>
            <a:ahLst/>
            <a:cxnLst/>
            <a:rect l="l" t="t" r="r" b="b"/>
            <a:pathLst>
              <a:path w="2034515" h="1882851">
                <a:moveTo>
                  <a:pt x="0" y="0"/>
                </a:moveTo>
                <a:lnTo>
                  <a:pt x="2034515" y="0"/>
                </a:lnTo>
                <a:lnTo>
                  <a:pt x="2034515" y="1882852"/>
                </a:lnTo>
                <a:lnTo>
                  <a:pt x="0" y="188285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67"/>
          <p:cNvSpPr/>
          <p:nvPr/>
        </p:nvSpPr>
        <p:spPr>
          <a:xfrm>
            <a:off x="1244512" y="9274747"/>
            <a:ext cx="695143" cy="694729"/>
          </a:xfrm>
          <a:custGeom>
            <a:avLst/>
            <a:gdLst/>
            <a:ahLst/>
            <a:cxnLst/>
            <a:rect l="l" t="t" r="r" b="b"/>
            <a:pathLst>
              <a:path w="695143" h="694729">
                <a:moveTo>
                  <a:pt x="0" y="0"/>
                </a:moveTo>
                <a:lnTo>
                  <a:pt x="695143" y="0"/>
                </a:lnTo>
                <a:lnTo>
                  <a:pt x="695143" y="694729"/>
                </a:lnTo>
                <a:lnTo>
                  <a:pt x="0" y="69472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68" name="TextBox 68"/>
          <p:cNvSpPr txBox="1"/>
          <p:nvPr/>
        </p:nvSpPr>
        <p:spPr>
          <a:xfrm>
            <a:off x="8337522" y="4978476"/>
            <a:ext cx="4307753" cy="564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8"/>
              </a:lnSpc>
            </a:pPr>
            <a:r>
              <a:rPr lang="en-US" sz="3847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Submitted by :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8337522" y="5599714"/>
            <a:ext cx="7798762" cy="2241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9"/>
              </a:lnSpc>
            </a:pPr>
            <a:r>
              <a:rPr lang="en-US" sz="5035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Aminul Islam</a:t>
            </a:r>
          </a:p>
          <a:p>
            <a:pPr algn="l">
              <a:lnSpc>
                <a:spcPts val="3091"/>
              </a:lnSpc>
            </a:pPr>
            <a:r>
              <a:rPr lang="en-US" sz="2835">
                <a:solidFill>
                  <a:srgbClr val="FFFFFF"/>
                </a:solidFill>
                <a:latin typeface="Source Sans 3"/>
                <a:ea typeface="Source Sans 3"/>
                <a:cs typeface="Source Sans 3"/>
                <a:sym typeface="Source Sans 3"/>
              </a:rPr>
              <a:t>Gauhati University</a:t>
            </a:r>
          </a:p>
          <a:p>
            <a:pPr algn="l">
              <a:lnSpc>
                <a:spcPts val="2437"/>
              </a:lnSpc>
            </a:pPr>
            <a:endParaRPr lang="en-US" sz="2835">
              <a:solidFill>
                <a:srgbClr val="FFFFFF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algn="l">
              <a:lnSpc>
                <a:spcPts val="3400"/>
              </a:lnSpc>
            </a:pPr>
            <a:endParaRPr lang="en-US" sz="2835">
              <a:solidFill>
                <a:srgbClr val="FFFFFF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algn="l">
              <a:lnSpc>
                <a:spcPts val="3400"/>
              </a:lnSpc>
            </a:pPr>
            <a:r>
              <a:rPr lang="en-US" sz="3035" i="1">
                <a:solidFill>
                  <a:srgbClr val="FFFFFF"/>
                </a:solidFill>
                <a:latin typeface="Tomorrow Italics"/>
                <a:ea typeface="Tomorrow Italics"/>
                <a:cs typeface="Tomorrow Italics"/>
                <a:sym typeface="Tomorrow Italics"/>
              </a:rPr>
              <a:t>Thank you for reviewing my submission.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996805" y="9505449"/>
            <a:ext cx="4657705" cy="30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1"/>
              </a:lnSpc>
            </a:pPr>
            <a:r>
              <a:rPr lang="en-US" sz="2534" b="1">
                <a:solidFill>
                  <a:srgbClr val="000000"/>
                </a:solidFill>
                <a:latin typeface="Tomorrow Bold"/>
                <a:ea typeface="Tomorrow Bold"/>
                <a:cs typeface="Tomorrow Bold"/>
                <a:sym typeface="Tomorrow Bold"/>
              </a:rPr>
              <a:t>HDFC Campus to Corporate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441" y="1707214"/>
            <a:ext cx="13542559" cy="546693"/>
            <a:chOff x="0" y="0"/>
            <a:chExt cx="3566765" cy="143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6764" cy="143985"/>
            </a:xfrm>
            <a:custGeom>
              <a:avLst/>
              <a:gdLst/>
              <a:ahLst/>
              <a:cxnLst/>
              <a:rect l="l" t="t" r="r" b="b"/>
              <a:pathLst>
                <a:path w="3566764" h="143985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614228" flipH="1">
            <a:off x="4278075" y="1183473"/>
            <a:ext cx="1888611" cy="1864574"/>
          </a:xfrm>
          <a:custGeom>
            <a:avLst/>
            <a:gdLst/>
            <a:ahLst/>
            <a:cxnLst/>
            <a:rect l="l" t="t" r="r" b="b"/>
            <a:pathLst>
              <a:path w="1888611" h="1864574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-128588"/>
            <a:ext cx="18234675" cy="2012445"/>
            <a:chOff x="0" y="0"/>
            <a:chExt cx="4802548" cy="5300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02548" cy="530027"/>
            </a:xfrm>
            <a:custGeom>
              <a:avLst/>
              <a:gdLst/>
              <a:ahLst/>
              <a:cxnLst/>
              <a:rect l="l" t="t" r="r" b="b"/>
              <a:pathLst>
                <a:path w="4802548" h="530027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96172" y="9604756"/>
            <a:ext cx="11255645" cy="682244"/>
            <a:chOff x="0" y="0"/>
            <a:chExt cx="2964450" cy="179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4450" cy="179686"/>
            </a:xfrm>
            <a:custGeom>
              <a:avLst/>
              <a:gdLst/>
              <a:ahLst/>
              <a:cxnLst/>
              <a:rect l="l" t="t" r="r" b="b"/>
              <a:pathLst>
                <a:path w="2964450" h="179686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441" y="-78662"/>
            <a:ext cx="13542559" cy="314384"/>
            <a:chOff x="0" y="0"/>
            <a:chExt cx="3566765" cy="82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6764" cy="82801"/>
            </a:xfrm>
            <a:custGeom>
              <a:avLst/>
              <a:gdLst/>
              <a:ahLst/>
              <a:cxnLst/>
              <a:rect l="l" t="t" r="r" b="b"/>
              <a:pathLst>
                <a:path w="3566764" h="82801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70318" y="-128588"/>
            <a:ext cx="2917270" cy="2812786"/>
            <a:chOff x="0" y="0"/>
            <a:chExt cx="633931" cy="6112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3931" cy="611226"/>
            </a:xfrm>
            <a:custGeom>
              <a:avLst/>
              <a:gdLst/>
              <a:ahLst/>
              <a:cxnLst/>
              <a:rect l="l" t="t" r="r" b="b"/>
              <a:pathLst>
                <a:path w="633931" h="611226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73670" y="9604756"/>
            <a:ext cx="1543050" cy="682244"/>
            <a:chOff x="0" y="0"/>
            <a:chExt cx="406400" cy="1796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039709" y="9604756"/>
            <a:ext cx="1543050" cy="682244"/>
            <a:chOff x="0" y="0"/>
            <a:chExt cx="406400" cy="179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748" y="9604756"/>
            <a:ext cx="1543050" cy="682244"/>
            <a:chOff x="0" y="0"/>
            <a:chExt cx="406400" cy="1796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604756"/>
            <a:ext cx="498703" cy="682244"/>
            <a:chOff x="0" y="0"/>
            <a:chExt cx="406400" cy="5559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29997" y="9604756"/>
            <a:ext cx="498703" cy="682244"/>
            <a:chOff x="0" y="0"/>
            <a:chExt cx="406400" cy="5559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344510" y="9258300"/>
            <a:ext cx="2326640" cy="1028700"/>
            <a:chOff x="0" y="0"/>
            <a:chExt cx="406400" cy="179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781735" y="-796920"/>
            <a:ext cx="1464533" cy="1704183"/>
            <a:chOff x="0" y="0"/>
            <a:chExt cx="6985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7022668" y="-516562"/>
            <a:ext cx="982667" cy="1143467"/>
            <a:chOff x="0" y="0"/>
            <a:chExt cx="6985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369904" y="626905"/>
            <a:ext cx="823662" cy="958443"/>
            <a:chOff x="0" y="0"/>
            <a:chExt cx="6985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6505406" y="784580"/>
            <a:ext cx="552658" cy="643092"/>
            <a:chOff x="0" y="0"/>
            <a:chExt cx="6985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505514" y="1275719"/>
            <a:ext cx="2674083" cy="3111660"/>
            <a:chOff x="0" y="0"/>
            <a:chExt cx="6985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793523" y="1610857"/>
            <a:ext cx="2098064" cy="2441383"/>
            <a:chOff x="0" y="0"/>
            <a:chExt cx="6985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138679" y="2012493"/>
            <a:ext cx="1407751" cy="1638110"/>
            <a:chOff x="0" y="0"/>
            <a:chExt cx="6985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779348" y="3895757"/>
            <a:ext cx="7001220" cy="4162121"/>
          </a:xfrm>
          <a:custGeom>
            <a:avLst/>
            <a:gdLst/>
            <a:ahLst/>
            <a:cxnLst/>
            <a:rect l="l" t="t" r="r" b="b"/>
            <a:pathLst>
              <a:path w="7001220" h="4162121">
                <a:moveTo>
                  <a:pt x="0" y="0"/>
                </a:moveTo>
                <a:lnTo>
                  <a:pt x="7001220" y="0"/>
                </a:lnTo>
                <a:lnTo>
                  <a:pt x="7001220" y="4162121"/>
                </a:lnTo>
                <a:lnTo>
                  <a:pt x="0" y="4162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6114" b="-9158"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7558118" y="3669654"/>
            <a:ext cx="9635447" cy="476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712" lvl="1" indent="-289356" algn="l">
              <a:lnSpc>
                <a:spcPts val="4824"/>
              </a:lnSpc>
              <a:buFont typeface="Arial"/>
              <a:buChar char="•"/>
            </a:pPr>
            <a:r>
              <a:rPr lang="en-US" sz="26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Rules often depend only on DPD or repayment history</a:t>
            </a:r>
          </a:p>
          <a:p>
            <a:pPr marL="578712" lvl="1" indent="-289356" algn="l">
              <a:lnSpc>
                <a:spcPts val="4824"/>
              </a:lnSpc>
              <a:buFont typeface="Arial"/>
              <a:buChar char="•"/>
            </a:pPr>
            <a:r>
              <a:rPr lang="en-US" sz="26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 combined view of spending + repayment + utilization behavior</a:t>
            </a:r>
          </a:p>
          <a:p>
            <a:pPr marL="578712" lvl="1" indent="-289356" algn="l">
              <a:lnSpc>
                <a:spcPts val="4824"/>
              </a:lnSpc>
              <a:buFont typeface="Arial"/>
              <a:buChar char="•"/>
            </a:pPr>
            <a:r>
              <a:rPr lang="en-US" sz="26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Lack of interpretability → collections teams cannot understand why risk was assigned</a:t>
            </a:r>
          </a:p>
          <a:p>
            <a:pPr marL="578712" lvl="1" indent="-289356" algn="l">
              <a:lnSpc>
                <a:spcPts val="4824"/>
              </a:lnSpc>
              <a:buFont typeface="Arial"/>
              <a:buChar char="•"/>
            </a:pPr>
            <a:r>
              <a:rPr lang="en-US" sz="26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Outreach becomes reactive, not preventive</a:t>
            </a:r>
          </a:p>
          <a:p>
            <a:pPr marL="578712" lvl="1" indent="-289356" algn="l">
              <a:lnSpc>
                <a:spcPts val="4824"/>
              </a:lnSpc>
              <a:buFont typeface="Arial"/>
              <a:buChar char="•"/>
            </a:pPr>
            <a:r>
              <a:rPr lang="en-US" sz="26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 personalized interventions to prevent roll-rates</a:t>
            </a:r>
          </a:p>
          <a:p>
            <a:pPr algn="l">
              <a:lnSpc>
                <a:spcPts val="3779"/>
              </a:lnSpc>
            </a:pPr>
            <a:endParaRPr lang="en-US" sz="268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5969027" y="461213"/>
            <a:ext cx="9194374" cy="655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0"/>
              </a:lnSpc>
            </a:pPr>
            <a:r>
              <a:rPr lang="en-US" sz="46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Why Traditional Systems Fail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709062" y="2763807"/>
            <a:ext cx="9635447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Limitations of Current Risk Monitoring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441" y="1707214"/>
            <a:ext cx="13542559" cy="546693"/>
            <a:chOff x="0" y="0"/>
            <a:chExt cx="3566765" cy="143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6764" cy="143985"/>
            </a:xfrm>
            <a:custGeom>
              <a:avLst/>
              <a:gdLst/>
              <a:ahLst/>
              <a:cxnLst/>
              <a:rect l="l" t="t" r="r" b="b"/>
              <a:pathLst>
                <a:path w="3566764" h="143985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614228" flipH="1">
            <a:off x="4278075" y="1183473"/>
            <a:ext cx="1888611" cy="1864574"/>
          </a:xfrm>
          <a:custGeom>
            <a:avLst/>
            <a:gdLst/>
            <a:ahLst/>
            <a:cxnLst/>
            <a:rect l="l" t="t" r="r" b="b"/>
            <a:pathLst>
              <a:path w="1888611" h="1864574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-128588"/>
            <a:ext cx="18234675" cy="2012445"/>
            <a:chOff x="0" y="0"/>
            <a:chExt cx="4802548" cy="5300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02548" cy="530027"/>
            </a:xfrm>
            <a:custGeom>
              <a:avLst/>
              <a:gdLst/>
              <a:ahLst/>
              <a:cxnLst/>
              <a:rect l="l" t="t" r="r" b="b"/>
              <a:pathLst>
                <a:path w="4802548" h="530027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96172" y="9604756"/>
            <a:ext cx="11255645" cy="682244"/>
            <a:chOff x="0" y="0"/>
            <a:chExt cx="2964450" cy="179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4450" cy="179686"/>
            </a:xfrm>
            <a:custGeom>
              <a:avLst/>
              <a:gdLst/>
              <a:ahLst/>
              <a:cxnLst/>
              <a:rect l="l" t="t" r="r" b="b"/>
              <a:pathLst>
                <a:path w="2964450" h="179686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441" y="-78662"/>
            <a:ext cx="13542559" cy="314384"/>
            <a:chOff x="0" y="0"/>
            <a:chExt cx="3566765" cy="82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6764" cy="82801"/>
            </a:xfrm>
            <a:custGeom>
              <a:avLst/>
              <a:gdLst/>
              <a:ahLst/>
              <a:cxnLst/>
              <a:rect l="l" t="t" r="r" b="b"/>
              <a:pathLst>
                <a:path w="3566764" h="82801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70318" y="-128588"/>
            <a:ext cx="2917270" cy="2812786"/>
            <a:chOff x="0" y="0"/>
            <a:chExt cx="633931" cy="6112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3931" cy="611226"/>
            </a:xfrm>
            <a:custGeom>
              <a:avLst/>
              <a:gdLst/>
              <a:ahLst/>
              <a:cxnLst/>
              <a:rect l="l" t="t" r="r" b="b"/>
              <a:pathLst>
                <a:path w="633931" h="611226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73670" y="9604756"/>
            <a:ext cx="1543050" cy="682244"/>
            <a:chOff x="0" y="0"/>
            <a:chExt cx="406400" cy="1796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039709" y="9604756"/>
            <a:ext cx="1543050" cy="682244"/>
            <a:chOff x="0" y="0"/>
            <a:chExt cx="406400" cy="179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748" y="9604756"/>
            <a:ext cx="1543050" cy="682244"/>
            <a:chOff x="0" y="0"/>
            <a:chExt cx="406400" cy="1796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604756"/>
            <a:ext cx="498703" cy="682244"/>
            <a:chOff x="0" y="0"/>
            <a:chExt cx="406400" cy="5559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29997" y="9604756"/>
            <a:ext cx="498703" cy="682244"/>
            <a:chOff x="0" y="0"/>
            <a:chExt cx="406400" cy="5559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344510" y="9258300"/>
            <a:ext cx="2326640" cy="1028700"/>
            <a:chOff x="0" y="0"/>
            <a:chExt cx="406400" cy="179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781735" y="-796920"/>
            <a:ext cx="1464533" cy="1704183"/>
            <a:chOff x="0" y="0"/>
            <a:chExt cx="6985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7022668" y="-516562"/>
            <a:ext cx="982667" cy="1143467"/>
            <a:chOff x="0" y="0"/>
            <a:chExt cx="6985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369904" y="626905"/>
            <a:ext cx="823662" cy="958443"/>
            <a:chOff x="0" y="0"/>
            <a:chExt cx="6985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6505406" y="784580"/>
            <a:ext cx="552658" cy="643092"/>
            <a:chOff x="0" y="0"/>
            <a:chExt cx="6985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505514" y="1275719"/>
            <a:ext cx="2674083" cy="3111660"/>
            <a:chOff x="0" y="0"/>
            <a:chExt cx="6985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793523" y="1610857"/>
            <a:ext cx="2098064" cy="2441383"/>
            <a:chOff x="0" y="0"/>
            <a:chExt cx="6985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138679" y="2012493"/>
            <a:ext cx="1407751" cy="1638110"/>
            <a:chOff x="0" y="0"/>
            <a:chExt cx="6985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3965725" y="3215724"/>
            <a:ext cx="9635447" cy="288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8249" lvl="1" indent="-354124" algn="l">
              <a:lnSpc>
                <a:spcPts val="4625"/>
              </a:lnSpc>
              <a:buFont typeface="Arial"/>
              <a:buChar char="•"/>
            </a:pPr>
            <a:r>
              <a:rPr lang="en-US" sz="32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2,500 customer accounts- Real + Synthetic</a:t>
            </a:r>
          </a:p>
          <a:p>
            <a:pPr marL="708249" lvl="1" indent="-354124" algn="l">
              <a:lnSpc>
                <a:spcPts val="4625"/>
              </a:lnSpc>
              <a:buFont typeface="Arial"/>
              <a:buChar char="•"/>
            </a:pPr>
            <a:r>
              <a:rPr lang="en-US" sz="32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Behavioral + repayment + utilization features</a:t>
            </a:r>
          </a:p>
          <a:p>
            <a:pPr marL="708249" lvl="1" indent="-354124" algn="l">
              <a:lnSpc>
                <a:spcPts val="4625"/>
              </a:lnSpc>
              <a:buFont typeface="Arial"/>
              <a:buChar char="•"/>
            </a:pPr>
            <a:r>
              <a:rPr lang="en-US" sz="328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Includes next-month delinquency outcome (DPD bucket)</a:t>
            </a:r>
          </a:p>
          <a:p>
            <a:pPr algn="l">
              <a:lnSpc>
                <a:spcPts val="4625"/>
              </a:lnSpc>
            </a:pPr>
            <a:endParaRPr lang="en-US" sz="328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Freeform 58"/>
          <p:cNvSpPr/>
          <p:nvPr/>
        </p:nvSpPr>
        <p:spPr>
          <a:xfrm>
            <a:off x="4831651" y="5638832"/>
            <a:ext cx="9074615" cy="3311593"/>
          </a:xfrm>
          <a:custGeom>
            <a:avLst/>
            <a:gdLst/>
            <a:ahLst/>
            <a:cxnLst/>
            <a:rect l="l" t="t" r="r" b="b"/>
            <a:pathLst>
              <a:path w="9074615" h="3311593">
                <a:moveTo>
                  <a:pt x="0" y="0"/>
                </a:moveTo>
                <a:lnTo>
                  <a:pt x="9074615" y="0"/>
                </a:lnTo>
                <a:lnTo>
                  <a:pt x="9074615" y="3311593"/>
                </a:lnTo>
                <a:lnTo>
                  <a:pt x="0" y="3311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995" t="-131510" r="-26904"/>
            </a:stretch>
          </a:blipFill>
        </p:spPr>
      </p:sp>
      <p:sp>
        <p:nvSpPr>
          <p:cNvPr id="59" name="TextBox 59"/>
          <p:cNvSpPr txBox="1"/>
          <p:nvPr/>
        </p:nvSpPr>
        <p:spPr>
          <a:xfrm>
            <a:off x="6035702" y="461213"/>
            <a:ext cx="9368961" cy="655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0"/>
              </a:lnSpc>
            </a:pPr>
            <a:r>
              <a:rPr lang="en-US" sz="46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Dataset Overview (EDA Input)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6559368" y="2489652"/>
            <a:ext cx="5175432" cy="490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Understanding the Dataset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441" y="1707214"/>
            <a:ext cx="13542559" cy="546693"/>
            <a:chOff x="0" y="0"/>
            <a:chExt cx="3566765" cy="143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6764" cy="143985"/>
            </a:xfrm>
            <a:custGeom>
              <a:avLst/>
              <a:gdLst/>
              <a:ahLst/>
              <a:cxnLst/>
              <a:rect l="l" t="t" r="r" b="b"/>
              <a:pathLst>
                <a:path w="3566764" h="143985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614228" flipH="1">
            <a:off x="4278075" y="1183473"/>
            <a:ext cx="1888611" cy="1864574"/>
          </a:xfrm>
          <a:custGeom>
            <a:avLst/>
            <a:gdLst/>
            <a:ahLst/>
            <a:cxnLst/>
            <a:rect l="l" t="t" r="r" b="b"/>
            <a:pathLst>
              <a:path w="1888611" h="1864574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-128588"/>
            <a:ext cx="18234675" cy="2012445"/>
            <a:chOff x="0" y="0"/>
            <a:chExt cx="4802548" cy="5300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02548" cy="530027"/>
            </a:xfrm>
            <a:custGeom>
              <a:avLst/>
              <a:gdLst/>
              <a:ahLst/>
              <a:cxnLst/>
              <a:rect l="l" t="t" r="r" b="b"/>
              <a:pathLst>
                <a:path w="4802548" h="530027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96172" y="9604756"/>
            <a:ext cx="11255645" cy="682244"/>
            <a:chOff x="0" y="0"/>
            <a:chExt cx="2964450" cy="179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4450" cy="179686"/>
            </a:xfrm>
            <a:custGeom>
              <a:avLst/>
              <a:gdLst/>
              <a:ahLst/>
              <a:cxnLst/>
              <a:rect l="l" t="t" r="r" b="b"/>
              <a:pathLst>
                <a:path w="2964450" h="179686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441" y="-78662"/>
            <a:ext cx="13542559" cy="314384"/>
            <a:chOff x="0" y="0"/>
            <a:chExt cx="3566765" cy="82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6764" cy="82801"/>
            </a:xfrm>
            <a:custGeom>
              <a:avLst/>
              <a:gdLst/>
              <a:ahLst/>
              <a:cxnLst/>
              <a:rect l="l" t="t" r="r" b="b"/>
              <a:pathLst>
                <a:path w="3566764" h="82801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70318" y="-128588"/>
            <a:ext cx="2917270" cy="2812786"/>
            <a:chOff x="0" y="0"/>
            <a:chExt cx="633931" cy="6112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3931" cy="611226"/>
            </a:xfrm>
            <a:custGeom>
              <a:avLst/>
              <a:gdLst/>
              <a:ahLst/>
              <a:cxnLst/>
              <a:rect l="l" t="t" r="r" b="b"/>
              <a:pathLst>
                <a:path w="633931" h="611226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73670" y="9604756"/>
            <a:ext cx="1543050" cy="682244"/>
            <a:chOff x="0" y="0"/>
            <a:chExt cx="406400" cy="1796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039709" y="9604756"/>
            <a:ext cx="1543050" cy="682244"/>
            <a:chOff x="0" y="0"/>
            <a:chExt cx="406400" cy="179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748" y="9604756"/>
            <a:ext cx="1543050" cy="682244"/>
            <a:chOff x="0" y="0"/>
            <a:chExt cx="406400" cy="1796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604756"/>
            <a:ext cx="498703" cy="682244"/>
            <a:chOff x="0" y="0"/>
            <a:chExt cx="406400" cy="5559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29997" y="9604756"/>
            <a:ext cx="498703" cy="682244"/>
            <a:chOff x="0" y="0"/>
            <a:chExt cx="406400" cy="5559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344510" y="9258300"/>
            <a:ext cx="2326640" cy="1028700"/>
            <a:chOff x="0" y="0"/>
            <a:chExt cx="406400" cy="179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781735" y="-796920"/>
            <a:ext cx="1464533" cy="1704183"/>
            <a:chOff x="0" y="0"/>
            <a:chExt cx="6985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7022668" y="-516562"/>
            <a:ext cx="982667" cy="1143467"/>
            <a:chOff x="0" y="0"/>
            <a:chExt cx="6985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369904" y="626905"/>
            <a:ext cx="823662" cy="958443"/>
            <a:chOff x="0" y="0"/>
            <a:chExt cx="6985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6505406" y="784580"/>
            <a:ext cx="552658" cy="643092"/>
            <a:chOff x="0" y="0"/>
            <a:chExt cx="6985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505514" y="1275719"/>
            <a:ext cx="2674083" cy="3111660"/>
            <a:chOff x="0" y="0"/>
            <a:chExt cx="6985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793523" y="1610857"/>
            <a:ext cx="2098064" cy="2441383"/>
            <a:chOff x="0" y="0"/>
            <a:chExt cx="6985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138679" y="2012493"/>
            <a:ext cx="1407751" cy="1638110"/>
            <a:chOff x="0" y="0"/>
            <a:chExt cx="6985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8953784" y="3774429"/>
            <a:ext cx="8888771" cy="4577264"/>
          </a:xfrm>
          <a:custGeom>
            <a:avLst/>
            <a:gdLst/>
            <a:ahLst/>
            <a:cxnLst/>
            <a:rect l="l" t="t" r="r" b="b"/>
            <a:pathLst>
              <a:path w="8888771" h="4577264">
                <a:moveTo>
                  <a:pt x="0" y="0"/>
                </a:moveTo>
                <a:lnTo>
                  <a:pt x="8888771" y="0"/>
                </a:lnTo>
                <a:lnTo>
                  <a:pt x="8888771" y="4577264"/>
                </a:lnTo>
                <a:lnTo>
                  <a:pt x="0" y="4577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9757" b="-13868"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6034000" y="519257"/>
            <a:ext cx="6071747" cy="60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EDA Objective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7052873" y="2614547"/>
            <a:ext cx="4182254" cy="490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 Perform EDA?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591568" y="4325892"/>
            <a:ext cx="7552432" cy="3044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5" lvl="1" indent="-291463" algn="just">
              <a:lnSpc>
                <a:spcPts val="4913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Understand customer behavior patterns</a:t>
            </a:r>
          </a:p>
          <a:p>
            <a:pPr marL="582925" lvl="1" indent="-291463" algn="just">
              <a:lnSpc>
                <a:spcPts val="4913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Detect hidden trends linked to delinquency</a:t>
            </a:r>
          </a:p>
          <a:p>
            <a:pPr marL="582925" lvl="1" indent="-291463" algn="just">
              <a:lnSpc>
                <a:spcPts val="4913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Validate assumptions from problem brief</a:t>
            </a:r>
          </a:p>
          <a:p>
            <a:pPr marL="582925" lvl="1" indent="-291463" algn="just">
              <a:lnSpc>
                <a:spcPts val="4913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Identify features for scoring engine</a:t>
            </a:r>
          </a:p>
          <a:p>
            <a:pPr marL="582925" lvl="1" indent="-291463" algn="just">
              <a:lnSpc>
                <a:spcPts val="4913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Separate leading indicators from lag indicators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441" y="1707214"/>
            <a:ext cx="13542559" cy="546693"/>
            <a:chOff x="0" y="0"/>
            <a:chExt cx="3566765" cy="143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6764" cy="143985"/>
            </a:xfrm>
            <a:custGeom>
              <a:avLst/>
              <a:gdLst/>
              <a:ahLst/>
              <a:cxnLst/>
              <a:rect l="l" t="t" r="r" b="b"/>
              <a:pathLst>
                <a:path w="3566764" h="143985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6614228" flipH="1">
            <a:off x="4278075" y="1183473"/>
            <a:ext cx="1888611" cy="1864574"/>
          </a:xfrm>
          <a:custGeom>
            <a:avLst/>
            <a:gdLst/>
            <a:ahLst/>
            <a:cxnLst/>
            <a:rect l="l" t="t" r="r" b="b"/>
            <a:pathLst>
              <a:path w="1888611" h="1864574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-128588"/>
            <a:ext cx="18234675" cy="2012445"/>
            <a:chOff x="0" y="0"/>
            <a:chExt cx="4802548" cy="5300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02548" cy="530027"/>
            </a:xfrm>
            <a:custGeom>
              <a:avLst/>
              <a:gdLst/>
              <a:ahLst/>
              <a:cxnLst/>
              <a:rect l="l" t="t" r="r" b="b"/>
              <a:pathLst>
                <a:path w="4802548" h="530027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96172" y="9604756"/>
            <a:ext cx="11255645" cy="682244"/>
            <a:chOff x="0" y="0"/>
            <a:chExt cx="2964450" cy="179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4450" cy="179686"/>
            </a:xfrm>
            <a:custGeom>
              <a:avLst/>
              <a:gdLst/>
              <a:ahLst/>
              <a:cxnLst/>
              <a:rect l="l" t="t" r="r" b="b"/>
              <a:pathLst>
                <a:path w="2964450" h="179686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745441" y="-78662"/>
            <a:ext cx="13542559" cy="314384"/>
            <a:chOff x="0" y="0"/>
            <a:chExt cx="3566765" cy="828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66764" cy="82801"/>
            </a:xfrm>
            <a:custGeom>
              <a:avLst/>
              <a:gdLst/>
              <a:ahLst/>
              <a:cxnLst/>
              <a:rect l="l" t="t" r="r" b="b"/>
              <a:pathLst>
                <a:path w="3566764" h="82801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70318" y="-128588"/>
            <a:ext cx="2917270" cy="2812786"/>
            <a:chOff x="0" y="0"/>
            <a:chExt cx="633931" cy="6112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3931" cy="611226"/>
            </a:xfrm>
            <a:custGeom>
              <a:avLst/>
              <a:gdLst/>
              <a:ahLst/>
              <a:cxnLst/>
              <a:rect l="l" t="t" r="r" b="b"/>
              <a:pathLst>
                <a:path w="633931" h="611226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73670" y="9604756"/>
            <a:ext cx="1543050" cy="682244"/>
            <a:chOff x="0" y="0"/>
            <a:chExt cx="406400" cy="1796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039709" y="9604756"/>
            <a:ext cx="1543050" cy="682244"/>
            <a:chOff x="0" y="0"/>
            <a:chExt cx="406400" cy="1796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748" y="9604756"/>
            <a:ext cx="1543050" cy="682244"/>
            <a:chOff x="0" y="0"/>
            <a:chExt cx="406400" cy="1796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0" y="9604756"/>
            <a:ext cx="498703" cy="682244"/>
            <a:chOff x="0" y="0"/>
            <a:chExt cx="406400" cy="5559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29997" y="9604756"/>
            <a:ext cx="498703" cy="682244"/>
            <a:chOff x="0" y="0"/>
            <a:chExt cx="406400" cy="55597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344510" y="9258300"/>
            <a:ext cx="2326640" cy="1028700"/>
            <a:chOff x="0" y="0"/>
            <a:chExt cx="406400" cy="17968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781735" y="-796920"/>
            <a:ext cx="1464533" cy="1704183"/>
            <a:chOff x="0" y="0"/>
            <a:chExt cx="6985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7022668" y="-516562"/>
            <a:ext cx="982667" cy="1143467"/>
            <a:chOff x="0" y="0"/>
            <a:chExt cx="6985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369904" y="626905"/>
            <a:ext cx="823662" cy="958443"/>
            <a:chOff x="0" y="0"/>
            <a:chExt cx="6985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6505406" y="784580"/>
            <a:ext cx="552658" cy="643092"/>
            <a:chOff x="0" y="0"/>
            <a:chExt cx="6985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505514" y="1275719"/>
            <a:ext cx="2674083" cy="3111660"/>
            <a:chOff x="0" y="0"/>
            <a:chExt cx="6985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6793523" y="1610857"/>
            <a:ext cx="2098064" cy="2441383"/>
            <a:chOff x="0" y="0"/>
            <a:chExt cx="6985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7138679" y="2012493"/>
            <a:ext cx="1407751" cy="1638110"/>
            <a:chOff x="0" y="0"/>
            <a:chExt cx="6985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6156652" y="2477601"/>
            <a:ext cx="5949096" cy="5368777"/>
          </a:xfrm>
          <a:custGeom>
            <a:avLst/>
            <a:gdLst/>
            <a:ahLst/>
            <a:cxnLst/>
            <a:rect l="l" t="t" r="r" b="b"/>
            <a:pathLst>
              <a:path w="5949096" h="5368777">
                <a:moveTo>
                  <a:pt x="0" y="0"/>
                </a:moveTo>
                <a:lnTo>
                  <a:pt x="5949096" y="0"/>
                </a:lnTo>
                <a:lnTo>
                  <a:pt x="5949096" y="5368778"/>
                </a:lnTo>
                <a:lnTo>
                  <a:pt x="0" y="5368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420" t="-5949" r="-25937"/>
            </a:stretch>
          </a:blipFill>
        </p:spPr>
      </p:sp>
      <p:sp>
        <p:nvSpPr>
          <p:cNvPr id="58" name="TextBox 58"/>
          <p:cNvSpPr txBox="1"/>
          <p:nvPr/>
        </p:nvSpPr>
        <p:spPr>
          <a:xfrm>
            <a:off x="5222380" y="640432"/>
            <a:ext cx="10766027" cy="60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 EDA Visual 1: DPD Distribution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3275832" y="7924646"/>
            <a:ext cx="10936273" cy="97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Most customers are current, but a meaningful portion fall into early delinquency buckets — validating the need for early-risk detection.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441" y="1707214"/>
            <a:ext cx="13542559" cy="546693"/>
            <a:chOff x="0" y="0"/>
            <a:chExt cx="3566765" cy="143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6764" cy="143985"/>
            </a:xfrm>
            <a:custGeom>
              <a:avLst/>
              <a:gdLst/>
              <a:ahLst/>
              <a:cxnLst/>
              <a:rect l="l" t="t" r="r" b="b"/>
              <a:pathLst>
                <a:path w="3566764" h="143985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870188" y="2801397"/>
            <a:ext cx="8589285" cy="6686159"/>
          </a:xfrm>
          <a:custGeom>
            <a:avLst/>
            <a:gdLst/>
            <a:ahLst/>
            <a:cxnLst/>
            <a:rect l="l" t="t" r="r" b="b"/>
            <a:pathLst>
              <a:path w="8589285" h="6686159">
                <a:moveTo>
                  <a:pt x="0" y="0"/>
                </a:moveTo>
                <a:lnTo>
                  <a:pt x="8589285" y="0"/>
                </a:lnTo>
                <a:lnTo>
                  <a:pt x="8589285" y="6686160"/>
                </a:lnTo>
                <a:lnTo>
                  <a:pt x="0" y="6686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2" t="-5845" r="-8065"/>
            </a:stretch>
          </a:blipFill>
        </p:spPr>
      </p:sp>
      <p:sp>
        <p:nvSpPr>
          <p:cNvPr id="6" name="Freeform 6"/>
          <p:cNvSpPr/>
          <p:nvPr/>
        </p:nvSpPr>
        <p:spPr>
          <a:xfrm rot="6614228" flipH="1">
            <a:off x="4278075" y="1183473"/>
            <a:ext cx="1888611" cy="1864574"/>
          </a:xfrm>
          <a:custGeom>
            <a:avLst/>
            <a:gdLst/>
            <a:ahLst/>
            <a:cxnLst/>
            <a:rect l="l" t="t" r="r" b="b"/>
            <a:pathLst>
              <a:path w="1888611" h="1864574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-128588"/>
            <a:ext cx="18234675" cy="2012445"/>
            <a:chOff x="0" y="0"/>
            <a:chExt cx="4802548" cy="5300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02548" cy="530027"/>
            </a:xfrm>
            <a:custGeom>
              <a:avLst/>
              <a:gdLst/>
              <a:ahLst/>
              <a:cxnLst/>
              <a:rect l="l" t="t" r="r" b="b"/>
              <a:pathLst>
                <a:path w="4802548" h="530027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796172" y="9604756"/>
            <a:ext cx="11255645" cy="682244"/>
            <a:chOff x="0" y="0"/>
            <a:chExt cx="2964450" cy="1796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64450" cy="179686"/>
            </a:xfrm>
            <a:custGeom>
              <a:avLst/>
              <a:gdLst/>
              <a:ahLst/>
              <a:cxnLst/>
              <a:rect l="l" t="t" r="r" b="b"/>
              <a:pathLst>
                <a:path w="2964450" h="179686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441" y="-78662"/>
            <a:ext cx="13542559" cy="314384"/>
            <a:chOff x="0" y="0"/>
            <a:chExt cx="3566765" cy="828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66764" cy="82801"/>
            </a:xfrm>
            <a:custGeom>
              <a:avLst/>
              <a:gdLst/>
              <a:ahLst/>
              <a:cxnLst/>
              <a:rect l="l" t="t" r="r" b="b"/>
              <a:pathLst>
                <a:path w="3566764" h="82801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070318" y="-128588"/>
            <a:ext cx="2917270" cy="2812786"/>
            <a:chOff x="0" y="0"/>
            <a:chExt cx="633931" cy="61122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3931" cy="611226"/>
            </a:xfrm>
            <a:custGeom>
              <a:avLst/>
              <a:gdLst/>
              <a:ahLst/>
              <a:cxnLst/>
              <a:rect l="l" t="t" r="r" b="b"/>
              <a:pathLst>
                <a:path w="633931" h="611226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973670" y="9604756"/>
            <a:ext cx="1543050" cy="682244"/>
            <a:chOff x="0" y="0"/>
            <a:chExt cx="406400" cy="1796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039709" y="9604756"/>
            <a:ext cx="1543050" cy="682244"/>
            <a:chOff x="0" y="0"/>
            <a:chExt cx="406400" cy="17968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105748" y="9604756"/>
            <a:ext cx="1543050" cy="682244"/>
            <a:chOff x="0" y="0"/>
            <a:chExt cx="406400" cy="17968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0" y="9604756"/>
            <a:ext cx="498703" cy="682244"/>
            <a:chOff x="0" y="0"/>
            <a:chExt cx="406400" cy="55597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29997" y="9604756"/>
            <a:ext cx="498703" cy="682244"/>
            <a:chOff x="0" y="0"/>
            <a:chExt cx="406400" cy="55597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344510" y="9258300"/>
            <a:ext cx="2326640" cy="1028700"/>
            <a:chOff x="0" y="0"/>
            <a:chExt cx="406400" cy="17968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6781735" y="-796920"/>
            <a:ext cx="1464533" cy="1704183"/>
            <a:chOff x="0" y="0"/>
            <a:chExt cx="6985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7022668" y="-516562"/>
            <a:ext cx="982667" cy="1143467"/>
            <a:chOff x="0" y="0"/>
            <a:chExt cx="6985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6369904" y="626905"/>
            <a:ext cx="823662" cy="958443"/>
            <a:chOff x="0" y="0"/>
            <a:chExt cx="6985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6505406" y="784580"/>
            <a:ext cx="552658" cy="643092"/>
            <a:chOff x="0" y="0"/>
            <a:chExt cx="6985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6505514" y="1275719"/>
            <a:ext cx="2674083" cy="3111660"/>
            <a:chOff x="0" y="0"/>
            <a:chExt cx="6985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6793523" y="1610857"/>
            <a:ext cx="2098064" cy="2441383"/>
            <a:chOff x="0" y="0"/>
            <a:chExt cx="6985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7138679" y="2012493"/>
            <a:ext cx="1407751" cy="1638110"/>
            <a:chOff x="0" y="0"/>
            <a:chExt cx="6985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5222380" y="640432"/>
            <a:ext cx="10766027" cy="60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EDA Visual 2: Utilisation Distribution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745195" y="4339753"/>
            <a:ext cx="5429923" cy="2117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3"/>
              </a:lnSpc>
              <a:spcBef>
                <a:spcPct val="0"/>
              </a:spcBef>
            </a:pPr>
            <a:r>
              <a:rPr lang="en-US" sz="305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Higher Utilisation % groups show more stress behavior and correlate with future delinquency.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441" y="1707214"/>
            <a:ext cx="13542559" cy="546693"/>
            <a:chOff x="0" y="0"/>
            <a:chExt cx="3566765" cy="143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6764" cy="143985"/>
            </a:xfrm>
            <a:custGeom>
              <a:avLst/>
              <a:gdLst/>
              <a:ahLst/>
              <a:cxnLst/>
              <a:rect l="l" t="t" r="r" b="b"/>
              <a:pathLst>
                <a:path w="3566764" h="143985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907042" y="2511082"/>
            <a:ext cx="10462862" cy="6968317"/>
          </a:xfrm>
          <a:custGeom>
            <a:avLst/>
            <a:gdLst/>
            <a:ahLst/>
            <a:cxnLst/>
            <a:rect l="l" t="t" r="r" b="b"/>
            <a:pathLst>
              <a:path w="10462862" h="6968317">
                <a:moveTo>
                  <a:pt x="0" y="0"/>
                </a:moveTo>
                <a:lnTo>
                  <a:pt x="10462862" y="0"/>
                </a:lnTo>
                <a:lnTo>
                  <a:pt x="10462862" y="6968317"/>
                </a:lnTo>
                <a:lnTo>
                  <a:pt x="0" y="6968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08" t="-6803" r="-12844"/>
            </a:stretch>
          </a:blipFill>
        </p:spPr>
      </p:sp>
      <p:sp>
        <p:nvSpPr>
          <p:cNvPr id="6" name="Freeform 6"/>
          <p:cNvSpPr/>
          <p:nvPr/>
        </p:nvSpPr>
        <p:spPr>
          <a:xfrm rot="6614228" flipH="1">
            <a:off x="4278075" y="1183473"/>
            <a:ext cx="1888611" cy="1864574"/>
          </a:xfrm>
          <a:custGeom>
            <a:avLst/>
            <a:gdLst/>
            <a:ahLst/>
            <a:cxnLst/>
            <a:rect l="l" t="t" r="r" b="b"/>
            <a:pathLst>
              <a:path w="1888611" h="1864574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-128588"/>
            <a:ext cx="18234675" cy="2012445"/>
            <a:chOff x="0" y="0"/>
            <a:chExt cx="4802548" cy="5300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02548" cy="530027"/>
            </a:xfrm>
            <a:custGeom>
              <a:avLst/>
              <a:gdLst/>
              <a:ahLst/>
              <a:cxnLst/>
              <a:rect l="l" t="t" r="r" b="b"/>
              <a:pathLst>
                <a:path w="4802548" h="530027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796172" y="9604756"/>
            <a:ext cx="11255645" cy="682244"/>
            <a:chOff x="0" y="0"/>
            <a:chExt cx="2964450" cy="1796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64450" cy="179686"/>
            </a:xfrm>
            <a:custGeom>
              <a:avLst/>
              <a:gdLst/>
              <a:ahLst/>
              <a:cxnLst/>
              <a:rect l="l" t="t" r="r" b="b"/>
              <a:pathLst>
                <a:path w="2964450" h="179686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441" y="-78662"/>
            <a:ext cx="13542559" cy="314384"/>
            <a:chOff x="0" y="0"/>
            <a:chExt cx="3566765" cy="828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66764" cy="82801"/>
            </a:xfrm>
            <a:custGeom>
              <a:avLst/>
              <a:gdLst/>
              <a:ahLst/>
              <a:cxnLst/>
              <a:rect l="l" t="t" r="r" b="b"/>
              <a:pathLst>
                <a:path w="3566764" h="82801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070318" y="-128588"/>
            <a:ext cx="2917270" cy="2812786"/>
            <a:chOff x="0" y="0"/>
            <a:chExt cx="633931" cy="61122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3931" cy="611226"/>
            </a:xfrm>
            <a:custGeom>
              <a:avLst/>
              <a:gdLst/>
              <a:ahLst/>
              <a:cxnLst/>
              <a:rect l="l" t="t" r="r" b="b"/>
              <a:pathLst>
                <a:path w="633931" h="611226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973670" y="9604756"/>
            <a:ext cx="1543050" cy="682244"/>
            <a:chOff x="0" y="0"/>
            <a:chExt cx="406400" cy="1796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039709" y="9604756"/>
            <a:ext cx="1543050" cy="682244"/>
            <a:chOff x="0" y="0"/>
            <a:chExt cx="406400" cy="17968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105748" y="9604756"/>
            <a:ext cx="1543050" cy="682244"/>
            <a:chOff x="0" y="0"/>
            <a:chExt cx="406400" cy="17968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0" y="9604756"/>
            <a:ext cx="498703" cy="682244"/>
            <a:chOff x="0" y="0"/>
            <a:chExt cx="406400" cy="55597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29997" y="9604756"/>
            <a:ext cx="498703" cy="682244"/>
            <a:chOff x="0" y="0"/>
            <a:chExt cx="406400" cy="55597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344510" y="9258300"/>
            <a:ext cx="2326640" cy="1028700"/>
            <a:chOff x="0" y="0"/>
            <a:chExt cx="406400" cy="17968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6781735" y="-796920"/>
            <a:ext cx="1464533" cy="1704183"/>
            <a:chOff x="0" y="0"/>
            <a:chExt cx="6985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7022668" y="-516562"/>
            <a:ext cx="982667" cy="1143467"/>
            <a:chOff x="0" y="0"/>
            <a:chExt cx="6985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6369904" y="626905"/>
            <a:ext cx="823662" cy="958443"/>
            <a:chOff x="0" y="0"/>
            <a:chExt cx="6985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6505406" y="784580"/>
            <a:ext cx="552658" cy="643092"/>
            <a:chOff x="0" y="0"/>
            <a:chExt cx="6985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6505514" y="1275719"/>
            <a:ext cx="2674083" cy="3111660"/>
            <a:chOff x="0" y="0"/>
            <a:chExt cx="6985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6793523" y="1610857"/>
            <a:ext cx="2098064" cy="2441383"/>
            <a:chOff x="0" y="0"/>
            <a:chExt cx="6985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7138679" y="2012493"/>
            <a:ext cx="1407751" cy="1638110"/>
            <a:chOff x="0" y="0"/>
            <a:chExt cx="6985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5362182" y="533436"/>
            <a:ext cx="10766027" cy="118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EDA Visual 3: Spend Change vs Utilisation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28700" y="4695143"/>
            <a:ext cx="4878342" cy="1912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4"/>
              </a:lnSpc>
              <a:spcBef>
                <a:spcPct val="0"/>
              </a:spcBef>
            </a:pPr>
            <a:r>
              <a:rPr lang="en-US" sz="2752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Sudden change in monthly spend combined with high utilization is a strong predictor of delinquency.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45441" y="1707214"/>
            <a:ext cx="13542559" cy="546693"/>
            <a:chOff x="0" y="0"/>
            <a:chExt cx="3566765" cy="1439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66764" cy="143985"/>
            </a:xfrm>
            <a:custGeom>
              <a:avLst/>
              <a:gdLst/>
              <a:ahLst/>
              <a:cxnLst/>
              <a:rect l="l" t="t" r="r" b="b"/>
              <a:pathLst>
                <a:path w="3566764" h="143985">
                  <a:moveTo>
                    <a:pt x="0" y="0"/>
                  </a:moveTo>
                  <a:lnTo>
                    <a:pt x="3566764" y="0"/>
                  </a:lnTo>
                  <a:lnTo>
                    <a:pt x="3566764" y="143985"/>
                  </a:lnTo>
                  <a:lnTo>
                    <a:pt x="0" y="143985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66765" cy="18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00694" y="2245807"/>
            <a:ext cx="11997006" cy="7198204"/>
          </a:xfrm>
          <a:custGeom>
            <a:avLst/>
            <a:gdLst/>
            <a:ahLst/>
            <a:cxnLst/>
            <a:rect l="l" t="t" r="r" b="b"/>
            <a:pathLst>
              <a:path w="11997006" h="7198204">
                <a:moveTo>
                  <a:pt x="0" y="0"/>
                </a:moveTo>
                <a:lnTo>
                  <a:pt x="11997006" y="0"/>
                </a:lnTo>
                <a:lnTo>
                  <a:pt x="11997006" y="7198204"/>
                </a:lnTo>
                <a:lnTo>
                  <a:pt x="0" y="7198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614228" flipH="1">
            <a:off x="4278075" y="1183473"/>
            <a:ext cx="1888611" cy="1864574"/>
          </a:xfrm>
          <a:custGeom>
            <a:avLst/>
            <a:gdLst/>
            <a:ahLst/>
            <a:cxnLst/>
            <a:rect l="l" t="t" r="r" b="b"/>
            <a:pathLst>
              <a:path w="1888611" h="1864574">
                <a:moveTo>
                  <a:pt x="1888611" y="0"/>
                </a:moveTo>
                <a:lnTo>
                  <a:pt x="0" y="0"/>
                </a:lnTo>
                <a:lnTo>
                  <a:pt x="0" y="1864574"/>
                </a:lnTo>
                <a:lnTo>
                  <a:pt x="1888611" y="1864574"/>
                </a:lnTo>
                <a:lnTo>
                  <a:pt x="188861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-128588"/>
            <a:ext cx="18234675" cy="2012445"/>
            <a:chOff x="0" y="0"/>
            <a:chExt cx="4802548" cy="5300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02548" cy="530027"/>
            </a:xfrm>
            <a:custGeom>
              <a:avLst/>
              <a:gdLst/>
              <a:ahLst/>
              <a:cxnLst/>
              <a:rect l="l" t="t" r="r" b="b"/>
              <a:pathLst>
                <a:path w="4802548" h="530027">
                  <a:moveTo>
                    <a:pt x="203200" y="0"/>
                  </a:moveTo>
                  <a:lnTo>
                    <a:pt x="4802548" y="0"/>
                  </a:lnTo>
                  <a:lnTo>
                    <a:pt x="4599348" y="530027"/>
                  </a:lnTo>
                  <a:lnTo>
                    <a:pt x="0" y="5300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4599348" cy="568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796172" y="9604756"/>
            <a:ext cx="11255645" cy="682244"/>
            <a:chOff x="0" y="0"/>
            <a:chExt cx="2964450" cy="1796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64450" cy="179686"/>
            </a:xfrm>
            <a:custGeom>
              <a:avLst/>
              <a:gdLst/>
              <a:ahLst/>
              <a:cxnLst/>
              <a:rect l="l" t="t" r="r" b="b"/>
              <a:pathLst>
                <a:path w="2964450" h="179686">
                  <a:moveTo>
                    <a:pt x="203200" y="0"/>
                  </a:moveTo>
                  <a:lnTo>
                    <a:pt x="2964450" y="0"/>
                  </a:lnTo>
                  <a:lnTo>
                    <a:pt x="276125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276125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745441" y="-78662"/>
            <a:ext cx="13542559" cy="314384"/>
            <a:chOff x="0" y="0"/>
            <a:chExt cx="3566765" cy="828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566764" cy="82801"/>
            </a:xfrm>
            <a:custGeom>
              <a:avLst/>
              <a:gdLst/>
              <a:ahLst/>
              <a:cxnLst/>
              <a:rect l="l" t="t" r="r" b="b"/>
              <a:pathLst>
                <a:path w="3566764" h="82801">
                  <a:moveTo>
                    <a:pt x="0" y="0"/>
                  </a:moveTo>
                  <a:lnTo>
                    <a:pt x="3566764" y="0"/>
                  </a:lnTo>
                  <a:lnTo>
                    <a:pt x="3566764" y="82801"/>
                  </a:lnTo>
                  <a:lnTo>
                    <a:pt x="0" y="82801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566765" cy="12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070318" y="-128588"/>
            <a:ext cx="2917270" cy="2812786"/>
            <a:chOff x="0" y="0"/>
            <a:chExt cx="633931" cy="61122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3931" cy="611226"/>
            </a:xfrm>
            <a:custGeom>
              <a:avLst/>
              <a:gdLst/>
              <a:ahLst/>
              <a:cxnLst/>
              <a:rect l="l" t="t" r="r" b="b"/>
              <a:pathLst>
                <a:path w="633931" h="611226">
                  <a:moveTo>
                    <a:pt x="203200" y="0"/>
                  </a:moveTo>
                  <a:lnTo>
                    <a:pt x="633931" y="0"/>
                  </a:lnTo>
                  <a:lnTo>
                    <a:pt x="430731" y="611226"/>
                  </a:lnTo>
                  <a:lnTo>
                    <a:pt x="0" y="6112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430731" cy="6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973670" y="9604756"/>
            <a:ext cx="1543050" cy="682244"/>
            <a:chOff x="0" y="0"/>
            <a:chExt cx="406400" cy="1796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039709" y="9604756"/>
            <a:ext cx="1543050" cy="682244"/>
            <a:chOff x="0" y="0"/>
            <a:chExt cx="406400" cy="17968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1B3A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105748" y="9604756"/>
            <a:ext cx="1543050" cy="682244"/>
            <a:chOff x="0" y="0"/>
            <a:chExt cx="406400" cy="17968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0" y="9604756"/>
            <a:ext cx="498703" cy="682244"/>
            <a:chOff x="0" y="0"/>
            <a:chExt cx="406400" cy="55597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29997" y="9604756"/>
            <a:ext cx="498703" cy="682244"/>
            <a:chOff x="0" y="0"/>
            <a:chExt cx="406400" cy="55597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06400" cy="555970"/>
            </a:xfrm>
            <a:custGeom>
              <a:avLst/>
              <a:gdLst/>
              <a:ahLst/>
              <a:cxnLst/>
              <a:rect l="l" t="t" r="r" b="b"/>
              <a:pathLst>
                <a:path w="406400" h="555970">
                  <a:moveTo>
                    <a:pt x="203200" y="0"/>
                  </a:moveTo>
                  <a:lnTo>
                    <a:pt x="406400" y="0"/>
                  </a:lnTo>
                  <a:lnTo>
                    <a:pt x="203200" y="555970"/>
                  </a:lnTo>
                  <a:lnTo>
                    <a:pt x="0" y="5559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01600" y="-38100"/>
              <a:ext cx="203200" cy="594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344510" y="9258300"/>
            <a:ext cx="2326640" cy="1028700"/>
            <a:chOff x="0" y="0"/>
            <a:chExt cx="406400" cy="17968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06400" cy="179686"/>
            </a:xfrm>
            <a:custGeom>
              <a:avLst/>
              <a:gdLst/>
              <a:ahLst/>
              <a:cxnLst/>
              <a:rect l="l" t="t" r="r" b="b"/>
              <a:pathLst>
                <a:path w="406400" h="179686">
                  <a:moveTo>
                    <a:pt x="203200" y="0"/>
                  </a:moveTo>
                  <a:lnTo>
                    <a:pt x="406400" y="0"/>
                  </a:lnTo>
                  <a:lnTo>
                    <a:pt x="203200" y="179686"/>
                  </a:lnTo>
                  <a:lnTo>
                    <a:pt x="0" y="17968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01600" y="-38100"/>
              <a:ext cx="203200" cy="217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6781735" y="-796920"/>
            <a:ext cx="1464533" cy="1704183"/>
            <a:chOff x="0" y="0"/>
            <a:chExt cx="6985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7022668" y="-516562"/>
            <a:ext cx="982667" cy="1143467"/>
            <a:chOff x="0" y="0"/>
            <a:chExt cx="6985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6369904" y="626905"/>
            <a:ext cx="823662" cy="958443"/>
            <a:chOff x="0" y="0"/>
            <a:chExt cx="6985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6505406" y="784580"/>
            <a:ext cx="552658" cy="643092"/>
            <a:chOff x="0" y="0"/>
            <a:chExt cx="6985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6505514" y="1275719"/>
            <a:ext cx="2674083" cy="3111660"/>
            <a:chOff x="0" y="0"/>
            <a:chExt cx="6985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6793523" y="1610857"/>
            <a:ext cx="2098064" cy="2441383"/>
            <a:chOff x="0" y="0"/>
            <a:chExt cx="6985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A4C4C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7138679" y="2012493"/>
            <a:ext cx="1407751" cy="1638110"/>
            <a:chOff x="0" y="0"/>
            <a:chExt cx="6985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58E8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5222380" y="640432"/>
            <a:ext cx="10766027" cy="118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4"/>
              </a:lnSpc>
            </a:pPr>
            <a:r>
              <a:rPr lang="en-US" sz="42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EDA Visual 4: Avg Payment </a:t>
            </a:r>
          </a:p>
          <a:p>
            <a:pPr algn="l">
              <a:lnSpc>
                <a:spcPts val="4644"/>
              </a:lnSpc>
            </a:pPr>
            <a:r>
              <a:rPr lang="en-US" sz="4261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Ratio by DPD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393697" y="4596928"/>
            <a:ext cx="4628971" cy="2636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7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Customers who become delinquent next month generally pay a lower % of their total due over the previous 3 months.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669</Words>
  <Application>Microsoft Office PowerPoint</Application>
  <PresentationFormat>Custom</PresentationFormat>
  <Paragraphs>100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Proxima Nova</vt:lpstr>
      <vt:lpstr>Calibri</vt:lpstr>
      <vt:lpstr>Canva Sans</vt:lpstr>
      <vt:lpstr>Canva Sans Bold</vt:lpstr>
      <vt:lpstr>Tomorrow</vt:lpstr>
      <vt:lpstr>Arial</vt:lpstr>
      <vt:lpstr>Proxima Nova Bold</vt:lpstr>
      <vt:lpstr>Tomorrow Bold</vt:lpstr>
      <vt:lpstr>Tomorrow Italics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Green and Blue Modern Financial Literacy Finance Presentation</dc:title>
  <cp:lastModifiedBy>AMINUL ISLAM</cp:lastModifiedBy>
  <cp:revision>3</cp:revision>
  <dcterms:created xsi:type="dcterms:W3CDTF">2006-08-16T00:00:00Z</dcterms:created>
  <dcterms:modified xsi:type="dcterms:W3CDTF">2025-12-09T23:15:46Z</dcterms:modified>
  <dc:identifier>DAG68sSkmm4</dc:identifier>
</cp:coreProperties>
</file>